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90" r:id="rId3"/>
    <p:sldId id="299" r:id="rId4"/>
    <p:sldId id="298" r:id="rId5"/>
    <p:sldId id="291" r:id="rId6"/>
    <p:sldId id="300" r:id="rId7"/>
    <p:sldId id="302" r:id="rId8"/>
    <p:sldId id="263" r:id="rId9"/>
    <p:sldId id="267" r:id="rId10"/>
    <p:sldId id="268" r:id="rId11"/>
    <p:sldId id="292" r:id="rId12"/>
    <p:sldId id="269" r:id="rId13"/>
    <p:sldId id="270" r:id="rId14"/>
    <p:sldId id="289" r:id="rId15"/>
    <p:sldId id="303" r:id="rId16"/>
    <p:sldId id="304" r:id="rId17"/>
    <p:sldId id="305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8413" autoAdjust="0"/>
  </p:normalViewPr>
  <p:slideViewPr>
    <p:cSldViewPr>
      <p:cViewPr varScale="1">
        <p:scale>
          <a:sx n="104" d="100"/>
          <a:sy n="104" d="100"/>
        </p:scale>
        <p:origin x="-96" y="-84"/>
      </p:cViewPr>
      <p:guideLst>
        <p:guide orient="horz" pos="2160"/>
        <p:guide pos="2880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02584776902887"/>
          <c:y val="5.0517708815809789E-2"/>
          <c:w val="0.87897415223097108"/>
          <c:h val="0.7335232978230662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Sheet1!$A$1:$A$29</c:f>
              <c:strCache>
                <c:ptCount val="29"/>
                <c:pt idx="0">
                  <c:v>Austria</c:v>
                </c:pt>
                <c:pt idx="1">
                  <c:v>Belgium</c:v>
                </c:pt>
                <c:pt idx="2">
                  <c:v>Bulgaria</c:v>
                </c:pt>
                <c:pt idx="3">
                  <c:v>Croatia</c:v>
                </c:pt>
                <c:pt idx="4">
                  <c:v>Cyprus</c:v>
                </c:pt>
                <c:pt idx="5">
                  <c:v>Czech Republic</c:v>
                </c:pt>
                <c:pt idx="6">
                  <c:v>Finland</c:v>
                </c:pt>
                <c:pt idx="7">
                  <c:v>France</c:v>
                </c:pt>
                <c:pt idx="8">
                  <c:v>Germany</c:v>
                </c:pt>
                <c:pt idx="9">
                  <c:v>Greece</c:v>
                </c:pt>
                <c:pt idx="10">
                  <c:v>Hungary</c:v>
                </c:pt>
                <c:pt idx="11">
                  <c:v>Ireland</c:v>
                </c:pt>
                <c:pt idx="12">
                  <c:v>Italy</c:v>
                </c:pt>
                <c:pt idx="13">
                  <c:v>Latvia</c:v>
                </c:pt>
                <c:pt idx="14">
                  <c:v>Lithuania</c:v>
                </c:pt>
                <c:pt idx="15">
                  <c:v>Luxembourg</c:v>
                </c:pt>
                <c:pt idx="16">
                  <c:v>Malta</c:v>
                </c:pt>
                <c:pt idx="17">
                  <c:v>Netherlands</c:v>
                </c:pt>
                <c:pt idx="18">
                  <c:v>Poland</c:v>
                </c:pt>
                <c:pt idx="19">
                  <c:v>Portugal</c:v>
                </c:pt>
                <c:pt idx="20">
                  <c:v>Romania</c:v>
                </c:pt>
                <c:pt idx="21">
                  <c:v>Slovakia</c:v>
                </c:pt>
                <c:pt idx="22">
                  <c:v>Slovenia</c:v>
                </c:pt>
                <c:pt idx="23">
                  <c:v>Spain</c:v>
                </c:pt>
                <c:pt idx="24">
                  <c:v>Sweden</c:v>
                </c:pt>
                <c:pt idx="25">
                  <c:v>UK (E/W)</c:v>
                </c:pt>
                <c:pt idx="26">
                  <c:v>UK (NI)</c:v>
                </c:pt>
                <c:pt idx="27">
                  <c:v>UK (Scot)</c:v>
                </c:pt>
                <c:pt idx="28">
                  <c:v>Denmark</c:v>
                </c:pt>
              </c:strCache>
            </c:strRef>
          </c:cat>
          <c:val>
            <c:numRef>
              <c:f>Sheet1!$B$1:$B$29</c:f>
              <c:numCache>
                <c:formatCode>0.00%</c:formatCode>
                <c:ptCount val="29"/>
                <c:pt idx="0">
                  <c:v>0.218</c:v>
                </c:pt>
                <c:pt idx="1">
                  <c:v>0.314</c:v>
                </c:pt>
                <c:pt idx="2">
                  <c:v>0.21099999999999999</c:v>
                </c:pt>
                <c:pt idx="3">
                  <c:v>0.221</c:v>
                </c:pt>
                <c:pt idx="4">
                  <c:v>0.35699999999999998</c:v>
                </c:pt>
                <c:pt idx="5">
                  <c:v>0.09</c:v>
                </c:pt>
                <c:pt idx="6">
                  <c:v>0.19900000000000001</c:v>
                </c:pt>
                <c:pt idx="7">
                  <c:v>0.27200000000000002</c:v>
                </c:pt>
                <c:pt idx="8">
                  <c:v>0.19800000000000001</c:v>
                </c:pt>
                <c:pt idx="9">
                  <c:v>0.26700000000000002</c:v>
                </c:pt>
                <c:pt idx="10">
                  <c:v>0.221</c:v>
                </c:pt>
                <c:pt idx="11">
                  <c:v>0.14299999999999999</c:v>
                </c:pt>
                <c:pt idx="12">
                  <c:v>0.34599999999999997</c:v>
                </c:pt>
                <c:pt idx="13">
                  <c:v>0.31</c:v>
                </c:pt>
                <c:pt idx="14">
                  <c:v>0.183</c:v>
                </c:pt>
                <c:pt idx="15">
                  <c:v>0.43</c:v>
                </c:pt>
                <c:pt idx="16">
                  <c:v>0.22700000000000001</c:v>
                </c:pt>
                <c:pt idx="17">
                  <c:v>0.39900000000000002</c:v>
                </c:pt>
                <c:pt idx="18">
                  <c:v>0.06</c:v>
                </c:pt>
                <c:pt idx="19">
                  <c:v>0.156</c:v>
                </c:pt>
                <c:pt idx="20">
                  <c:v>8.1000000000000003E-2</c:v>
                </c:pt>
                <c:pt idx="21">
                  <c:v>0.14499999999999999</c:v>
                </c:pt>
                <c:pt idx="22">
                  <c:v>0.14000000000000001</c:v>
                </c:pt>
                <c:pt idx="23">
                  <c:v>0.126</c:v>
                </c:pt>
                <c:pt idx="24">
                  <c:v>0.253</c:v>
                </c:pt>
                <c:pt idx="25">
                  <c:v>0.13300000000000001</c:v>
                </c:pt>
                <c:pt idx="26">
                  <c:v>0.249</c:v>
                </c:pt>
                <c:pt idx="27">
                  <c:v>0.17899999999999999</c:v>
                </c:pt>
                <c:pt idx="28">
                  <c:v>0.35499999999999998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963584"/>
        <c:axId val="80498048"/>
        <c:axId val="0"/>
      </c:bar3DChart>
      <c:catAx>
        <c:axId val="72963584"/>
        <c:scaling>
          <c:orientation val="minMax"/>
        </c:scaling>
        <c:delete val="0"/>
        <c:axPos val="b"/>
        <c:majorTickMark val="out"/>
        <c:minorTickMark val="none"/>
        <c:tickLblPos val="nextTo"/>
        <c:crossAx val="80498048"/>
        <c:crosses val="autoZero"/>
        <c:auto val="1"/>
        <c:lblAlgn val="ctr"/>
        <c:lblOffset val="100"/>
        <c:noMultiLvlLbl val="0"/>
      </c:catAx>
      <c:valAx>
        <c:axId val="8049804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296358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2"/>
          </a:xfrm>
          <a:prstGeom prst="rect">
            <a:avLst/>
          </a:prstGeom>
        </p:spPr>
        <p:txBody>
          <a:bodyPr vert="horz" lIns="95563" tIns="47781" rIns="95563" bIns="47781" rtlCol="0"/>
          <a:lstStyle>
            <a:lvl1pPr algn="r">
              <a:defRPr sz="1300"/>
            </a:lvl1pPr>
          </a:lstStyle>
          <a:p>
            <a:fld id="{D4B8B406-09ED-4786-88A8-6E7CB2D72A92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3" tIns="47781" rIns="95563" bIns="477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63" tIns="47781" rIns="95563" bIns="477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0"/>
            <a:ext cx="2945660" cy="496412"/>
          </a:xfrm>
          <a:prstGeom prst="rect">
            <a:avLst/>
          </a:prstGeom>
        </p:spPr>
        <p:txBody>
          <a:bodyPr vert="horz" lIns="95563" tIns="47781" rIns="95563" bIns="47781" rtlCol="0" anchor="b"/>
          <a:lstStyle>
            <a:lvl1pPr algn="r">
              <a:defRPr sz="1300"/>
            </a:lvl1pPr>
          </a:lstStyle>
          <a:p>
            <a:fld id="{CCAEF200-C64B-4419-833D-90BA51DF6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66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50" indent="-29863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38" indent="-23890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352" indent="-23890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168" indent="-23890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798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79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61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42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7CBDA6-B97C-4E88-A0B1-E34F96FB9DF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7597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50" indent="-29863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38" indent="-23890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352" indent="-23890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168" indent="-23890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798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79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61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42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B273B-C0A0-4B7A-864C-DBBC873628F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4317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50" indent="-29863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38" indent="-23890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352" indent="-23890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168" indent="-23890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798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79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61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42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B273B-C0A0-4B7A-864C-DBBC873628F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437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50" indent="-29863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38" indent="-23890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352" indent="-23890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168" indent="-23890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798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79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61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42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B273B-C0A0-4B7A-864C-DBBC873628F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074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50" indent="-29863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38" indent="-23890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352" indent="-23890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168" indent="-23890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798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79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61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42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B273B-C0A0-4B7A-864C-DBBC873628F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1683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EF200-C64B-4419-833D-90BA51DF62C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778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EF200-C64B-4419-833D-90BA51DF62C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778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EF200-C64B-4419-833D-90BA51DF62C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778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EF200-C64B-4419-833D-90BA51DF62C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778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50" indent="-29863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38" indent="-23890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352" indent="-23890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168" indent="-23890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798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79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61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42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B273B-C0A0-4B7A-864C-DBBC873628F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55631">
              <a:spcBef>
                <a:spcPct val="0"/>
              </a:spcBef>
              <a:defRPr/>
            </a:pP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2745894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50" indent="-29863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38" indent="-23890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352" indent="-23890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168" indent="-23890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798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79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61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42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B273B-C0A0-4B7A-864C-DBBC873628F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55631">
              <a:spcBef>
                <a:spcPct val="0"/>
              </a:spcBef>
              <a:defRPr/>
            </a:pP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2745894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50" indent="-29863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38" indent="-23890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352" indent="-23890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168" indent="-23890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798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79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61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42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B273B-C0A0-4B7A-864C-DBBC873628F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55631">
              <a:spcBef>
                <a:spcPct val="0"/>
              </a:spcBef>
              <a:defRPr/>
            </a:pP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2745894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50" indent="-29863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38" indent="-23890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352" indent="-23890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168" indent="-23890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798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79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61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42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B273B-C0A0-4B7A-864C-DBBC873628F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55631">
              <a:spcBef>
                <a:spcPct val="0"/>
              </a:spcBef>
              <a:defRPr/>
            </a:pP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3654194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50" indent="-29863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38" indent="-23890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352" indent="-23890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168" indent="-23890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798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79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61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42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B273B-C0A0-4B7A-864C-DBBC873628F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55631">
              <a:spcBef>
                <a:spcPct val="0"/>
              </a:spcBef>
              <a:defRPr/>
            </a:pP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3654194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50" indent="-29863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38" indent="-23890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352" indent="-23890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168" indent="-23890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798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79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61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42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B273B-C0A0-4B7A-864C-DBBC873628F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55631">
              <a:spcBef>
                <a:spcPct val="0"/>
              </a:spcBef>
              <a:defRPr/>
            </a:pP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3654194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50" indent="-29863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38" indent="-23890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352" indent="-23890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168" indent="-23890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798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79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61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42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B273B-C0A0-4B7A-864C-DBBC873628F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55631">
              <a:spcBef>
                <a:spcPct val="0"/>
              </a:spcBef>
              <a:defRPr/>
            </a:pP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883521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50" indent="-29863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38" indent="-23890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352" indent="-23890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168" indent="-23890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798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79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613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428" indent="-23890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B273B-C0A0-4B7A-864C-DBBC873628F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356183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8AC5-63CB-437F-8DD9-C452A92A0A71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4838-7D41-4D67-9C2E-D82C2CF4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6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8AC5-63CB-437F-8DD9-C452A92A0A71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4838-7D41-4D67-9C2E-D82C2CF4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8AC5-63CB-437F-8DD9-C452A92A0A71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4838-7D41-4D67-9C2E-D82C2CF4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53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8AC5-63CB-437F-8DD9-C452A92A0A71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4838-7D41-4D67-9C2E-D82C2CF4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56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8AC5-63CB-437F-8DD9-C452A92A0A71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4838-7D41-4D67-9C2E-D82C2CF4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9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8AC5-63CB-437F-8DD9-C452A92A0A71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4838-7D41-4D67-9C2E-D82C2CF4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5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8AC5-63CB-437F-8DD9-C452A92A0A71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4838-7D41-4D67-9C2E-D82C2CF4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8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8AC5-63CB-437F-8DD9-C452A92A0A71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4838-7D41-4D67-9C2E-D82C2CF4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15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8AC5-63CB-437F-8DD9-C452A92A0A71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4838-7D41-4D67-9C2E-D82C2CF4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4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8AC5-63CB-437F-8DD9-C452A92A0A71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4838-7D41-4D67-9C2E-D82C2CF4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51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8AC5-63CB-437F-8DD9-C452A92A0A71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4838-7D41-4D67-9C2E-D82C2CF4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9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C8AC5-63CB-437F-8DD9-C452A92A0A71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84838-7D41-4D67-9C2E-D82C2CF4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70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Libby.mcveigh@fairtrials.ne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514" y="0"/>
            <a:ext cx="5844309" cy="36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66836" y="2708920"/>
            <a:ext cx="6697663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A Measure of Last Resort?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algn="ctr"/>
            <a:r>
              <a:rPr lang="en-US" sz="3200" dirty="0" smtClean="0"/>
              <a:t>The practice of pre-trial </a:t>
            </a:r>
            <a:r>
              <a:rPr lang="en-US" sz="3200" dirty="0" smtClean="0"/>
              <a:t>detention </a:t>
            </a:r>
            <a:r>
              <a:rPr lang="en-US" sz="3200" dirty="0" smtClean="0"/>
              <a:t>decision-making in </a:t>
            </a:r>
            <a:r>
              <a:rPr lang="en-US" sz="3200" dirty="0" smtClean="0"/>
              <a:t>the </a:t>
            </a:r>
            <a:r>
              <a:rPr lang="en-US" sz="3200" dirty="0" smtClean="0"/>
              <a:t>EU</a:t>
            </a:r>
          </a:p>
          <a:p>
            <a:pPr algn="ctr"/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Libby McVeigh, Legal and Policy Director, Fair Trials</a:t>
            </a: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2" name="Picture 2" descr="https://encrypted-tbn2.gstatic.com/images?q=tbn:ANd9GcQmN4Hz1m2z4hoqhQtyywvPl7GkxDHUNt9OJDZZvBN7_uNmBZF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5461000"/>
            <a:ext cx="100488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1660525" y="5603875"/>
            <a:ext cx="2808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0070C0"/>
                </a:solidFill>
              </a:rPr>
              <a:t>@fairtrials 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5580063" y="5599113"/>
            <a:ext cx="2808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0070C0"/>
                </a:solidFill>
              </a:rPr>
              <a:t>www.fairtrials.org</a:t>
            </a: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5580063" y="5599113"/>
            <a:ext cx="2808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0070C0"/>
                </a:solidFill>
              </a:rPr>
              <a:t>www.fairtrials.org</a:t>
            </a:r>
          </a:p>
        </p:txBody>
      </p:sp>
    </p:spTree>
    <p:extLst>
      <p:ext uri="{BB962C8B-B14F-4D97-AF65-F5344CB8AC3E}">
        <p14:creationId xmlns:p14="http://schemas.microsoft.com/office/powerpoint/2010/main" val="309754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9750" y="1465263"/>
            <a:ext cx="8135938" cy="35086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Detention </a:t>
            </a:r>
            <a:r>
              <a:rPr lang="en-GB" sz="2000" b="1" dirty="0"/>
              <a:t>grounds </a:t>
            </a:r>
            <a:r>
              <a:rPr lang="en-GB" sz="2000" b="1" dirty="0" smtClean="0"/>
              <a:t>in tension with ECtHR standards</a:t>
            </a:r>
            <a:endParaRPr lang="en-GB" sz="2000" b="1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Gravity of offence – flight risk </a:t>
            </a:r>
            <a:r>
              <a:rPr lang="en-GB" dirty="0" smtClean="0"/>
              <a:t>(Hungary, Greece, Spain, Lithuania, Romania, Netherlands)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/>
              <a:t>Gravity of offence – shifting burden (Sweden)</a:t>
            </a:r>
            <a:endParaRPr lang="en-GB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Non-national </a:t>
            </a:r>
            <a:r>
              <a:rPr lang="en-GB" dirty="0" smtClean="0"/>
              <a:t>or insecurely housed– </a:t>
            </a:r>
            <a:r>
              <a:rPr lang="en-GB" dirty="0"/>
              <a:t>flight risk </a:t>
            </a:r>
            <a:r>
              <a:rPr lang="en-GB" dirty="0" smtClean="0"/>
              <a:t>(Greece, Italy, Spain)</a:t>
            </a:r>
            <a:endParaRPr lang="en-GB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/>
              <a:t>Interference with evidence </a:t>
            </a:r>
            <a:r>
              <a:rPr lang="en-GB" dirty="0" smtClean="0"/>
              <a:t>– unsubstantiated and without </a:t>
            </a:r>
            <a:r>
              <a:rPr lang="en-GB" dirty="0" smtClean="0"/>
              <a:t>special</a:t>
            </a:r>
            <a:r>
              <a:rPr lang="en-GB" dirty="0" smtClean="0"/>
              <a:t> </a:t>
            </a:r>
            <a:r>
              <a:rPr lang="en-GB" dirty="0" smtClean="0"/>
              <a:t>diligence in investigation (Hungary) </a:t>
            </a:r>
            <a:endParaRPr lang="en-GB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/>
              <a:t>Risk of reoffending – determined by offence type or unrelated/old offences (Lithuania)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Inadequate </a:t>
            </a:r>
            <a:r>
              <a:rPr lang="en-GB" sz="2000" b="1" dirty="0"/>
              <a:t>case-specific </a:t>
            </a:r>
            <a:r>
              <a:rPr lang="en-GB" sz="2000" b="1" dirty="0" smtClean="0"/>
              <a:t>reasoning</a:t>
            </a:r>
          </a:p>
          <a:p>
            <a:pPr marL="447675" lvl="2" indent="357188">
              <a:buFont typeface="Wingdings" panose="05000000000000000000" pitchFamily="2" charset="2"/>
              <a:buChar char="Ø"/>
            </a:pPr>
            <a:r>
              <a:rPr lang="en-GB" dirty="0"/>
              <a:t>Lack of attention paid to specific circumstances of defendant. </a:t>
            </a:r>
            <a:r>
              <a:rPr lang="en-GB" dirty="0"/>
              <a:t>	</a:t>
            </a:r>
          </a:p>
        </p:txBody>
      </p:sp>
      <p:pic>
        <p:nvPicPr>
          <p:cNvPr id="1229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14313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/>
          <p:cNvSpPr txBox="1"/>
          <p:nvPr/>
        </p:nvSpPr>
        <p:spPr>
          <a:xfrm>
            <a:off x="2195736" y="447675"/>
            <a:ext cx="633707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err="1" smtClean="0"/>
              <a:t>Findings</a:t>
            </a:r>
            <a:r>
              <a:rPr lang="fr-FR" sz="2400" b="1" dirty="0" smtClean="0"/>
              <a:t>: </a:t>
            </a:r>
            <a:r>
              <a:rPr lang="en-GB" sz="2400" b="1" dirty="0"/>
              <a:t>substance of </a:t>
            </a:r>
            <a:r>
              <a:rPr lang="en-GB" sz="2400" b="1" dirty="0" smtClean="0"/>
              <a:t>decisions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641495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9750" y="1465263"/>
            <a:ext cx="8135938" cy="67095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Public opinion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Dutch </a:t>
            </a:r>
            <a:r>
              <a:rPr lang="en-GB" dirty="0" smtClean="0"/>
              <a:t>“shocks the legal order” standard</a:t>
            </a:r>
          </a:p>
          <a:p>
            <a:pPr lvl="1"/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 To punish the “guilty” where conviction not assured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Judges interviewed indicate the pressure to do this, </a:t>
            </a:r>
            <a:r>
              <a:rPr lang="en-GB" dirty="0" smtClean="0"/>
              <a:t>including </a:t>
            </a:r>
            <a:r>
              <a:rPr lang="en-GB" dirty="0" smtClean="0"/>
              <a:t>4 out of 5 Spanish </a:t>
            </a:r>
            <a:r>
              <a:rPr lang="en-GB" dirty="0" smtClean="0"/>
              <a:t>judges interviewed.</a:t>
            </a:r>
            <a:endParaRPr lang="en-GB" dirty="0" smtClean="0"/>
          </a:p>
          <a:p>
            <a:pPr lvl="1"/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To extract confessions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For example 80% of defence lawyers in Lithuania said that they have seen this, with prosecutors negotiating no detention in exchange for cooperation</a:t>
            </a:r>
          </a:p>
          <a:p>
            <a:pPr lvl="1"/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Prejudice and discrimination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Foreign nationals detained disproportionately (e.g. Italy, Greece, Northern Ireland, Netherlands, Luxembourg)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Women may be disproportionately affected “for their own good”, especially drug users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Roma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/>
            <a:endParaRPr lang="en-GB" sz="200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1229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14313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/>
          <p:cNvSpPr txBox="1"/>
          <p:nvPr/>
        </p:nvSpPr>
        <p:spPr>
          <a:xfrm>
            <a:off x="1907704" y="465880"/>
            <a:ext cx="682561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2000" b="1" dirty="0" err="1" smtClean="0"/>
              <a:t>Findings</a:t>
            </a:r>
            <a:r>
              <a:rPr lang="fr-FR" sz="2000" b="1" dirty="0" smtClean="0"/>
              <a:t>: </a:t>
            </a:r>
            <a:r>
              <a:rPr lang="en-GB" sz="2000" b="1" dirty="0" smtClean="0"/>
              <a:t>Pre-trial detention for </a:t>
            </a:r>
            <a:r>
              <a:rPr lang="en-GB" sz="2000" b="1" dirty="0"/>
              <a:t>unlawful </a:t>
            </a:r>
            <a:r>
              <a:rPr lang="en-GB" sz="2000" b="1" dirty="0" smtClean="0"/>
              <a:t>purposes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48228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9750" y="1412776"/>
            <a:ext cx="8135938" cy="64017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900" b="1" dirty="0" smtClean="0"/>
              <a:t>Lack </a:t>
            </a:r>
            <a:r>
              <a:rPr lang="en-GB" sz="1900" b="1" dirty="0"/>
              <a:t>of </a:t>
            </a:r>
            <a:r>
              <a:rPr lang="en-GB" sz="1900" b="1" dirty="0" smtClean="0"/>
              <a:t>trust and experience </a:t>
            </a:r>
            <a:r>
              <a:rPr lang="en-GB" sz="1900" b="1" dirty="0"/>
              <a:t>in alternatives by judges </a:t>
            </a:r>
            <a:r>
              <a:rPr lang="en-GB" sz="1900" b="1" dirty="0" smtClean="0"/>
              <a:t>leading to poorly reasoned decisions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900" dirty="0" smtClean="0"/>
              <a:t>8 judges in Romania and Poland – no faith in conditions of release being effectively enforced.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900" dirty="0" smtClean="0"/>
              <a:t>Good </a:t>
            </a:r>
            <a:r>
              <a:rPr lang="en-GB" sz="1900" dirty="0"/>
              <a:t>practice: England &amp; Wales </a:t>
            </a:r>
            <a:r>
              <a:rPr lang="en-GB" sz="1900" dirty="0" smtClean="0"/>
              <a:t>and Ireland (</a:t>
            </a:r>
            <a:r>
              <a:rPr lang="en-GB" sz="1900" dirty="0" err="1" smtClean="0"/>
              <a:t>nb</a:t>
            </a:r>
            <a:r>
              <a:rPr lang="en-GB" sz="1900" dirty="0" err="1" smtClean="0"/>
              <a:t>.</a:t>
            </a:r>
            <a:r>
              <a:rPr lang="en-GB" sz="1900" dirty="0" smtClean="0"/>
              <a:t> Alternatives to liberty)</a:t>
            </a:r>
            <a:endParaRPr lang="en-GB" sz="19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900" b="1" dirty="0" smtClean="0"/>
              <a:t>Legislated limitations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900" b="1" dirty="0" smtClean="0"/>
              <a:t>Spain and Poland: </a:t>
            </a:r>
            <a:r>
              <a:rPr lang="en-GB" sz="1900" dirty="0" smtClean="0"/>
              <a:t>Exhaustive lists, no innovation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900" b="1" dirty="0" smtClean="0"/>
              <a:t>Romania:</a:t>
            </a:r>
            <a:r>
              <a:rPr lang="en-GB" sz="1900" dirty="0" smtClean="0"/>
              <a:t> No statutory obligation to consider alternatives before imposing pre-trial detention.</a:t>
            </a:r>
            <a:endParaRPr lang="en-GB" sz="1900" dirty="0" smtClean="0"/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900" b="1" dirty="0" smtClean="0"/>
              <a:t>Italy: </a:t>
            </a:r>
            <a:r>
              <a:rPr lang="en-GB" sz="1900" dirty="0" smtClean="0"/>
              <a:t>Mandatory pre-trial detention for some offences</a:t>
            </a:r>
            <a:endParaRPr lang="en-GB" sz="19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900" b="1" dirty="0"/>
              <a:t>Practical obstacles to ordering pragmatic alternatives to </a:t>
            </a:r>
            <a:r>
              <a:rPr lang="en-GB" sz="1900" b="1" dirty="0" smtClean="0"/>
              <a:t>detention, </a:t>
            </a:r>
            <a:r>
              <a:rPr lang="en-GB" sz="1900" dirty="0" err="1" smtClean="0"/>
              <a:t>eg</a:t>
            </a:r>
            <a:r>
              <a:rPr lang="en-GB" sz="1900" dirty="0" smtClean="0"/>
              <a:t>. cost of electronic monitoring (Czech Rep)</a:t>
            </a:r>
            <a:endParaRPr lang="en-GB" sz="1900" b="1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900" b="1" dirty="0" smtClean="0"/>
              <a:t>Inadequate reasoning, </a:t>
            </a:r>
            <a:r>
              <a:rPr lang="en-GB" sz="1900" dirty="0" err="1" smtClean="0"/>
              <a:t>eg</a:t>
            </a:r>
            <a:r>
              <a:rPr lang="en-GB" sz="1900" dirty="0" smtClean="0"/>
              <a:t>. in Lithuania: “other measures are unsuitable because there is a risk that the suspect might abscond or flee from the investigation”.</a:t>
            </a:r>
            <a:endParaRPr lang="en-GB" sz="1900" dirty="0"/>
          </a:p>
          <a:p>
            <a:endParaRPr lang="en-GB" sz="2000" dirty="0"/>
          </a:p>
          <a:p>
            <a:endParaRPr lang="en-GB" sz="2000" b="1" dirty="0"/>
          </a:p>
          <a:p>
            <a:endParaRPr lang="en-GB" sz="2000" dirty="0"/>
          </a:p>
          <a:p>
            <a:pPr lvl="0"/>
            <a:endParaRPr lang="en-GB" sz="2000" dirty="0"/>
          </a:p>
        </p:txBody>
      </p:sp>
      <p:pic>
        <p:nvPicPr>
          <p:cNvPr id="1229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54" y="353457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/>
          <p:cNvSpPr txBox="1"/>
          <p:nvPr/>
        </p:nvSpPr>
        <p:spPr>
          <a:xfrm>
            <a:off x="2771800" y="447675"/>
            <a:ext cx="5761014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2400" b="1" dirty="0" err="1" smtClean="0"/>
              <a:t>Findings</a:t>
            </a:r>
            <a:r>
              <a:rPr lang="fr-FR" sz="2400" b="1" dirty="0" smtClean="0"/>
              <a:t>: </a:t>
            </a:r>
            <a:r>
              <a:rPr lang="en-GB" sz="2400" b="1" dirty="0"/>
              <a:t>Use of alternatives to detention </a:t>
            </a:r>
            <a:endParaRPr lang="en-GB" sz="2400" dirty="0"/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979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9750" y="1465263"/>
            <a:ext cx="8135938" cy="4632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 smtClean="0"/>
              <a:t>Repetition </a:t>
            </a:r>
            <a:r>
              <a:rPr lang="en-GB" sz="2000" b="1" dirty="0"/>
              <a:t>of previous decision, not effective </a:t>
            </a:r>
            <a:r>
              <a:rPr lang="en-GB" sz="2000" b="1" dirty="0" smtClean="0"/>
              <a:t>review: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 smtClean="0"/>
              <a:t>Poland </a:t>
            </a:r>
            <a:r>
              <a:rPr lang="en-GB" sz="2000" dirty="0" smtClean="0"/>
              <a:t>– In 2014, only 3% success rate for defendants seeking review of detention.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 smtClean="0"/>
              <a:t>Hungary</a:t>
            </a:r>
            <a:r>
              <a:rPr lang="en-GB" sz="2000" dirty="0" smtClean="0"/>
              <a:t> – Detention appealed in 95.9% of cases </a:t>
            </a:r>
            <a:r>
              <a:rPr lang="en-GB" sz="2000" dirty="0" err="1" smtClean="0"/>
              <a:t>reveiwed</a:t>
            </a:r>
            <a:r>
              <a:rPr lang="en-GB" sz="2000" dirty="0" smtClean="0"/>
              <a:t>, no success.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 smtClean="0"/>
              <a:t>Suspect not always present at hearing, not always an oral hearing: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 smtClean="0"/>
              <a:t>Spain </a:t>
            </a:r>
            <a:r>
              <a:rPr lang="en-GB" sz="2000" dirty="0" smtClean="0"/>
              <a:t>– Only one of 28 reviewed cases in which defendant was present.</a:t>
            </a:r>
            <a:endParaRPr lang="en-GB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/>
              <a:t>Lack of special </a:t>
            </a:r>
            <a:r>
              <a:rPr lang="en-GB" sz="2000" b="1" dirty="0" smtClean="0"/>
              <a:t>diligence, time limits and judicial control of the investigation</a:t>
            </a:r>
            <a:endParaRPr lang="en-GB" sz="2000" b="1" dirty="0"/>
          </a:p>
          <a:p>
            <a:pPr marL="7429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 smtClean="0"/>
              <a:t>Romania, Hungary, Spain and Italy </a:t>
            </a:r>
            <a:r>
              <a:rPr lang="en-GB" sz="2000" dirty="0" smtClean="0"/>
              <a:t>– rare for prosecutors to produce fresh evidence or arguments to justify extensions.</a:t>
            </a:r>
          </a:p>
          <a:p>
            <a:pPr lvl="0">
              <a:spcAft>
                <a:spcPts val="600"/>
              </a:spcAft>
            </a:pPr>
            <a:endParaRPr lang="en-GB" sz="2000" dirty="0"/>
          </a:p>
        </p:txBody>
      </p:sp>
      <p:pic>
        <p:nvPicPr>
          <p:cNvPr id="1229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14313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/>
          <p:cNvSpPr txBox="1"/>
          <p:nvPr/>
        </p:nvSpPr>
        <p:spPr>
          <a:xfrm>
            <a:off x="2771800" y="447675"/>
            <a:ext cx="5761014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2400" b="1" dirty="0" err="1" smtClean="0"/>
              <a:t>Findings</a:t>
            </a:r>
            <a:r>
              <a:rPr lang="fr-FR" sz="2400" b="1" dirty="0" smtClean="0"/>
              <a:t>: </a:t>
            </a:r>
            <a:r>
              <a:rPr lang="en-GB" sz="2400" b="1" dirty="0" smtClean="0"/>
              <a:t>Review process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33244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/>
          </a:bodyPr>
          <a:lstStyle/>
          <a:p>
            <a:pPr marL="400050"/>
            <a:r>
              <a:rPr lang="en-GB" sz="2000" dirty="0" smtClean="0"/>
              <a:t>Mutual recognition requires action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GB" sz="1600" dirty="0" smtClean="0"/>
              <a:t>Refusals to surrender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GB" sz="1600" dirty="0" smtClean="0"/>
              <a:t>Reliance on assurances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GB" sz="1600" dirty="0" smtClean="0"/>
              <a:t>National reforms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GB" sz="1600" dirty="0" err="1" smtClean="0"/>
              <a:t>Aranyosi</a:t>
            </a:r>
            <a:r>
              <a:rPr lang="en-GB" sz="1600" dirty="0" smtClean="0"/>
              <a:t> </a:t>
            </a:r>
            <a:r>
              <a:rPr lang="en-GB" sz="1600" dirty="0"/>
              <a:t>and C</a:t>
            </a:r>
            <a:r>
              <a:rPr lang="vi-VN" sz="1600" dirty="0">
                <a:latin typeface="Calibri" panose="020F0502020204030204" pitchFamily="34" charset="0"/>
              </a:rPr>
              <a:t>ă</a:t>
            </a:r>
            <a:r>
              <a:rPr lang="en-GB" sz="1600" dirty="0" err="1"/>
              <a:t>ld</a:t>
            </a:r>
            <a:r>
              <a:rPr lang="vi-VN" sz="1600" dirty="0">
                <a:latin typeface="Calibri" panose="020F0502020204030204" pitchFamily="34" charset="0"/>
              </a:rPr>
              <a:t>ă</a:t>
            </a:r>
            <a:r>
              <a:rPr lang="en-GB" sz="1600" dirty="0" err="1"/>
              <a:t>raru</a:t>
            </a:r>
            <a:r>
              <a:rPr lang="en-GB" sz="1600" dirty="0" smtClean="0"/>
              <a:t>: C-404/15 and C-659/15 PPU.</a:t>
            </a:r>
          </a:p>
          <a:p>
            <a:pPr marL="514350" lvl="1" indent="0">
              <a:buNone/>
            </a:pPr>
            <a:endParaRPr lang="en-GB" sz="2000" dirty="0" smtClean="0"/>
          </a:p>
          <a:p>
            <a:pPr marL="400050"/>
            <a:r>
              <a:rPr lang="en-GB" sz="2000" dirty="0" smtClean="0"/>
              <a:t>Economic benefits</a:t>
            </a:r>
          </a:p>
          <a:p>
            <a:pPr marL="400050"/>
            <a:endParaRPr lang="en-GB" sz="2000" dirty="0" smtClean="0"/>
          </a:p>
          <a:p>
            <a:pPr marL="400050"/>
            <a:r>
              <a:rPr lang="en-GB" sz="2000" dirty="0" smtClean="0"/>
              <a:t>Public safety benefits</a:t>
            </a:r>
          </a:p>
          <a:p>
            <a:pPr marL="400050"/>
            <a:endParaRPr lang="en-GB" sz="2000" dirty="0" smtClean="0"/>
          </a:p>
          <a:p>
            <a:pPr marL="400050"/>
            <a:r>
              <a:rPr lang="en-GB" sz="2000" dirty="0" smtClean="0"/>
              <a:t>Pre-trial detention as a global priority</a:t>
            </a:r>
            <a:endParaRPr lang="en-GB" sz="2000" dirty="0" smtClean="0"/>
          </a:p>
          <a:p>
            <a:pPr marL="400050"/>
            <a:endParaRPr lang="en-GB" sz="2000" dirty="0" smtClean="0"/>
          </a:p>
          <a:p>
            <a:pPr marL="800100" lvl="1">
              <a:buFont typeface="Wingdings" panose="05000000000000000000" pitchFamily="2" charset="2"/>
              <a:buChar char="Ø"/>
            </a:pPr>
            <a:endParaRPr lang="en-GB" sz="1600" dirty="0" smtClean="0"/>
          </a:p>
          <a:p>
            <a:pPr marL="400050"/>
            <a:endParaRPr lang="en-GB" sz="1600" dirty="0" smtClean="0"/>
          </a:p>
          <a:p>
            <a:endParaRPr lang="en-GB" sz="2000" b="1" dirty="0" smtClean="0"/>
          </a:p>
        </p:txBody>
      </p:sp>
      <p:pic>
        <p:nvPicPr>
          <p:cNvPr id="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54" y="353457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10"/>
          <p:cNvSpPr txBox="1"/>
          <p:nvPr/>
        </p:nvSpPr>
        <p:spPr>
          <a:xfrm>
            <a:off x="2915816" y="447675"/>
            <a:ext cx="561699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/>
              <a:t>The case for EU action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53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 lnSpcReduction="10000"/>
          </a:bodyPr>
          <a:lstStyle/>
          <a:p>
            <a:pPr marL="400050"/>
            <a:r>
              <a:rPr lang="en-GB" sz="2000" dirty="0" smtClean="0"/>
              <a:t>Legislation necessary, due to ineffectiveness of: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GB" sz="1600" dirty="0" smtClean="0"/>
              <a:t>Soft law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GB" sz="1600" dirty="0" smtClean="0"/>
              <a:t>Financial support alone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GB" sz="1600" dirty="0" smtClean="0"/>
              <a:t>Impact of other EU Roadmap Directives</a:t>
            </a:r>
          </a:p>
          <a:p>
            <a:pPr marL="514350" lvl="1" indent="0">
              <a:buNone/>
            </a:pPr>
            <a:endParaRPr lang="en-GB" sz="1600" dirty="0" smtClean="0"/>
          </a:p>
          <a:p>
            <a:pPr marL="400050"/>
            <a:r>
              <a:rPr lang="en-GB" sz="2000" dirty="0" smtClean="0"/>
              <a:t>Content: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GB" sz="1600" dirty="0" smtClean="0"/>
              <a:t>Procedure: Prompt initial hearing an </a:t>
            </a:r>
            <a:r>
              <a:rPr lang="en-GB" sz="1600" i="1" dirty="0" smtClean="0"/>
              <a:t>de novo </a:t>
            </a:r>
            <a:r>
              <a:rPr lang="en-GB" sz="1600" dirty="0" smtClean="0"/>
              <a:t>initial review; Full implementation, clarification and expansion of rights within Roadmap Directives; Equal treatment of prosecution and defence arguments.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GB" sz="1600" dirty="0" smtClean="0"/>
              <a:t>Substance: Reasonable suspicion and threshold of crime; grounds for pre-trial detention; pre-trial detention as a measure of last resort; reasoned decisions.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GB" sz="1600" dirty="0" smtClean="0"/>
              <a:t>Review: Individualised, evidence-based determinations; regular review and hearing; duration of pre-trial detention.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GB" sz="1600" dirty="0" smtClean="0"/>
              <a:t>Alternatives: requirement to consider all relevant alternatives; step-by-step approach. 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GB" sz="1600" dirty="0" smtClean="0"/>
              <a:t>Other considerations: Effective remedy/compensation;  data collection.</a:t>
            </a:r>
            <a:endParaRPr lang="en-GB" sz="1600" dirty="0"/>
          </a:p>
          <a:p>
            <a:pPr marL="800100" lvl="1">
              <a:buFont typeface="Wingdings" panose="05000000000000000000" pitchFamily="2" charset="2"/>
              <a:buChar char="Ø"/>
            </a:pPr>
            <a:endParaRPr lang="en-GB" sz="1600" dirty="0" smtClean="0"/>
          </a:p>
          <a:p>
            <a:pPr marL="400050"/>
            <a:endParaRPr lang="en-GB" sz="1600" dirty="0" smtClean="0"/>
          </a:p>
          <a:p>
            <a:endParaRPr lang="en-GB" sz="2000" b="1" dirty="0" smtClean="0"/>
          </a:p>
        </p:txBody>
      </p:sp>
      <p:pic>
        <p:nvPicPr>
          <p:cNvPr id="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54" y="353457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10"/>
          <p:cNvSpPr txBox="1"/>
          <p:nvPr/>
        </p:nvSpPr>
        <p:spPr>
          <a:xfrm>
            <a:off x="2915816" y="447675"/>
            <a:ext cx="561699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err="1" smtClean="0"/>
              <a:t>Recommendations</a:t>
            </a:r>
            <a:r>
              <a:rPr lang="fr-FR" sz="2400" b="1" dirty="0" smtClean="0"/>
              <a:t> for </a:t>
            </a:r>
            <a:r>
              <a:rPr lang="fr-FR" sz="2400" b="1" dirty="0" err="1" smtClean="0"/>
              <a:t>legislation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0812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/>
          </a:bodyPr>
          <a:lstStyle/>
          <a:p>
            <a:pPr marL="400050"/>
            <a:r>
              <a:rPr lang="en-GB" sz="2000" dirty="0" smtClean="0"/>
              <a:t>Commission engagement – Impact Assessment, 2015-2016</a:t>
            </a:r>
          </a:p>
          <a:p>
            <a:pPr marL="57150" indent="0">
              <a:buNone/>
            </a:pPr>
            <a:endParaRPr lang="en-GB" sz="2000" dirty="0" smtClean="0"/>
          </a:p>
          <a:p>
            <a:pPr marL="400050"/>
            <a:r>
              <a:rPr lang="en-GB" sz="2000" dirty="0" smtClean="0"/>
              <a:t>Commissioner Jourova, May 2016 – 5 key priorities:</a:t>
            </a:r>
          </a:p>
          <a:p>
            <a:pPr marL="57150" indent="0">
              <a:buNone/>
            </a:pPr>
            <a:endParaRPr lang="en-GB" sz="2000" dirty="0" smtClean="0"/>
          </a:p>
          <a:p>
            <a:pPr marL="0" indent="0" algn="ctr" fontAlgn="base">
              <a:buNone/>
            </a:pPr>
            <a:r>
              <a:rPr lang="en-GB" sz="2000" b="1" i="1" dirty="0"/>
              <a:t>“My priority here is to improve the procedural safeguards related to pre-trial </a:t>
            </a:r>
            <a:r>
              <a:rPr lang="en-GB" sz="2000" b="1" i="1" dirty="0" smtClean="0"/>
              <a:t>detention.</a:t>
            </a:r>
            <a:r>
              <a:rPr lang="en-GB" sz="2000" i="1" dirty="0"/>
              <a:t> </a:t>
            </a:r>
            <a:r>
              <a:rPr lang="en-GB" sz="2000" b="1" i="1" dirty="0" smtClean="0"/>
              <a:t>The </a:t>
            </a:r>
            <a:r>
              <a:rPr lang="en-GB" sz="2000" b="1" i="1" dirty="0"/>
              <a:t>lack of minimum procedural safeguards for pre-trial detention can hinder judicial cooperation.”</a:t>
            </a:r>
            <a:endParaRPr lang="en-GB" sz="2000" i="1" dirty="0"/>
          </a:p>
          <a:p>
            <a:pPr marL="400050"/>
            <a:endParaRPr lang="en-GB" sz="2000" dirty="0" smtClean="0"/>
          </a:p>
          <a:p>
            <a:pPr marL="57150" indent="0">
              <a:buNone/>
            </a:pPr>
            <a:endParaRPr lang="en-GB" sz="1600" dirty="0" smtClean="0"/>
          </a:p>
          <a:p>
            <a:pPr marL="514350" lvl="1" indent="0">
              <a:buNone/>
            </a:pPr>
            <a:endParaRPr lang="en-GB" sz="1600" dirty="0" smtClean="0"/>
          </a:p>
          <a:p>
            <a:pPr marL="800100" lvl="1">
              <a:buFont typeface="Wingdings" panose="05000000000000000000" pitchFamily="2" charset="2"/>
              <a:buChar char="Ø"/>
            </a:pPr>
            <a:endParaRPr lang="en-GB" sz="1600" dirty="0" smtClean="0"/>
          </a:p>
          <a:p>
            <a:pPr marL="400050"/>
            <a:endParaRPr lang="en-GB" sz="1600" dirty="0" smtClean="0"/>
          </a:p>
          <a:p>
            <a:endParaRPr lang="en-GB" sz="2000" b="1" dirty="0" smtClean="0"/>
          </a:p>
        </p:txBody>
      </p:sp>
      <p:pic>
        <p:nvPicPr>
          <p:cNvPr id="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54" y="353457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10"/>
          <p:cNvSpPr txBox="1"/>
          <p:nvPr/>
        </p:nvSpPr>
        <p:spPr>
          <a:xfrm>
            <a:off x="2915816" y="447675"/>
            <a:ext cx="561699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err="1" smtClean="0"/>
              <a:t>Next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steps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8097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/>
          </a:bodyPr>
          <a:lstStyle/>
          <a:p>
            <a:pPr marL="57150" indent="0">
              <a:buNone/>
            </a:pPr>
            <a:endParaRPr lang="en-GB" sz="2000" dirty="0" smtClean="0"/>
          </a:p>
          <a:p>
            <a:pPr marL="57150" indent="0">
              <a:buNone/>
            </a:pPr>
            <a:r>
              <a:rPr lang="en-GB" sz="2000" dirty="0" smtClean="0"/>
              <a:t>Libby McVeigh</a:t>
            </a:r>
          </a:p>
          <a:p>
            <a:pPr marL="57150" indent="0">
              <a:buNone/>
            </a:pPr>
            <a:r>
              <a:rPr lang="en-GB" sz="2000" dirty="0" smtClean="0"/>
              <a:t>Legal and Policy Director, Fair Trials</a:t>
            </a:r>
          </a:p>
          <a:p>
            <a:pPr marL="57150" indent="0">
              <a:buNone/>
            </a:pPr>
            <a:r>
              <a:rPr lang="en-GB" sz="2000" dirty="0">
                <a:hlinkClick r:id="rId3"/>
              </a:rPr>
              <a:t>l</a:t>
            </a:r>
            <a:r>
              <a:rPr lang="en-GB" sz="2000" dirty="0" smtClean="0">
                <a:hlinkClick r:id="rId3"/>
              </a:rPr>
              <a:t>ibby.mcveigh@fairtrials.net</a:t>
            </a:r>
            <a:endParaRPr lang="en-GB" sz="2000" dirty="0" smtClean="0"/>
          </a:p>
          <a:p>
            <a:pPr marL="57150" indent="0">
              <a:buNone/>
            </a:pPr>
            <a:r>
              <a:rPr lang="en-GB" sz="2000" b="1" dirty="0" smtClean="0"/>
              <a:t>        </a:t>
            </a:r>
            <a:r>
              <a:rPr lang="en-GB" sz="2000" dirty="0" smtClean="0"/>
              <a:t>@</a:t>
            </a:r>
            <a:r>
              <a:rPr lang="en-GB" sz="2000" dirty="0" err="1" smtClean="0"/>
              <a:t>libbymcv</a:t>
            </a:r>
            <a:endParaRPr lang="en-GB" sz="2000" dirty="0" smtClean="0"/>
          </a:p>
        </p:txBody>
      </p:sp>
      <p:pic>
        <p:nvPicPr>
          <p:cNvPr id="4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54" y="353457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10"/>
          <p:cNvSpPr txBox="1"/>
          <p:nvPr/>
        </p:nvSpPr>
        <p:spPr>
          <a:xfrm>
            <a:off x="2915816" y="447675"/>
            <a:ext cx="561699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err="1" smtClean="0"/>
              <a:t>Any</a:t>
            </a:r>
            <a:r>
              <a:rPr lang="fr-FR" sz="2400" b="1" dirty="0" smtClean="0"/>
              <a:t> questions?</a:t>
            </a:r>
            <a:endParaRPr lang="fr-FR" sz="2400" b="1" dirty="0"/>
          </a:p>
        </p:txBody>
      </p:sp>
      <p:pic>
        <p:nvPicPr>
          <p:cNvPr id="7" name="Picture 2" descr="https://encrypted-tbn2.gstatic.com/images?q=tbn:ANd9GcQmN4Hz1m2z4hoqhQtyywvPl7GkxDHUNt9OJDZZvBN7_uNmBZF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9" y="3140968"/>
            <a:ext cx="320153" cy="258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7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9750" y="1465263"/>
            <a:ext cx="835273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Non-partisan</a:t>
            </a:r>
            <a:r>
              <a:rPr lang="en-GB" sz="2000" dirty="0" smtClean="0"/>
              <a:t> human rights charity based London, Brussels and Washington DC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Vision: A world where every person’s right to a fair trial is respected.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Mission: To improve the protection of the right to a fair trial in accordance with international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Three areas of work:</a:t>
            </a:r>
          </a:p>
          <a:p>
            <a:pPr marL="539750" lvl="2" indent="-274638">
              <a:buFont typeface="Wingdings" panose="05000000000000000000" pitchFamily="2" charset="2"/>
              <a:buChar char="Ø"/>
            </a:pPr>
            <a:r>
              <a:rPr lang="en-GB" sz="2000" b="1" dirty="0" smtClean="0"/>
              <a:t>Help: </a:t>
            </a:r>
            <a:r>
              <a:rPr lang="en-GB" sz="2000" dirty="0" smtClean="0"/>
              <a:t>We help people to understand and defend their fair trial rights</a:t>
            </a:r>
          </a:p>
          <a:p>
            <a:pPr marL="539750" lvl="2" indent="-274638">
              <a:buFont typeface="Wingdings" panose="05000000000000000000" pitchFamily="2" charset="2"/>
              <a:buChar char="Ø"/>
            </a:pPr>
            <a:r>
              <a:rPr lang="en-GB" sz="2000" b="1" dirty="0" smtClean="0"/>
              <a:t>Fight: </a:t>
            </a:r>
            <a:r>
              <a:rPr lang="en-GB" sz="2000" dirty="0" smtClean="0"/>
              <a:t>We fight the root causes of injustice through our legal and policy and campaigns work</a:t>
            </a:r>
          </a:p>
          <a:p>
            <a:pPr marL="539750" lvl="2" indent="-274638">
              <a:buFont typeface="Wingdings" panose="05000000000000000000" pitchFamily="2" charset="2"/>
              <a:buChar char="Ø"/>
            </a:pPr>
            <a:r>
              <a:rPr lang="en-GB" sz="2000" b="1" dirty="0" smtClean="0"/>
              <a:t>Build: </a:t>
            </a:r>
            <a:r>
              <a:rPr lang="en-GB" sz="2000" dirty="0" smtClean="0"/>
              <a:t>We are building a global network of fair trial defenders through targeted training and network activities.</a:t>
            </a: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lvl="1"/>
            <a:endParaRPr lang="en-GB" sz="2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b="1" dirty="0"/>
          </a:p>
        </p:txBody>
      </p:sp>
      <p:sp>
        <p:nvSpPr>
          <p:cNvPr id="6" name="TextBox 10"/>
          <p:cNvSpPr txBox="1"/>
          <p:nvPr/>
        </p:nvSpPr>
        <p:spPr>
          <a:xfrm>
            <a:off x="4067944" y="447675"/>
            <a:ext cx="446486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r"/>
            <a:r>
              <a:rPr lang="en-GB" sz="2400" b="1" dirty="0" smtClean="0"/>
              <a:t>Intro to Fair Trials</a:t>
            </a:r>
            <a:endParaRPr lang="en-GB" sz="2400" b="1" dirty="0"/>
          </a:p>
        </p:txBody>
      </p:sp>
      <p:pic>
        <p:nvPicPr>
          <p:cNvPr id="1229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14313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80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9750" y="1465263"/>
            <a:ext cx="835273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Why focus on pre-trial detention?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Overview of EU research project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Recommendations 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Next steps</a:t>
            </a:r>
            <a:endParaRPr lang="en-GB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lvl="1"/>
            <a:endParaRPr lang="en-GB" sz="2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b="1" dirty="0"/>
          </a:p>
        </p:txBody>
      </p:sp>
      <p:sp>
        <p:nvSpPr>
          <p:cNvPr id="6" name="TextBox 10"/>
          <p:cNvSpPr txBox="1"/>
          <p:nvPr/>
        </p:nvSpPr>
        <p:spPr>
          <a:xfrm>
            <a:off x="4067944" y="447675"/>
            <a:ext cx="4464869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r"/>
            <a:r>
              <a:rPr lang="en-GB" sz="2400" b="1" dirty="0" smtClean="0"/>
              <a:t>Overview</a:t>
            </a:r>
            <a:endParaRPr lang="en-GB" sz="2400" b="1" dirty="0"/>
          </a:p>
        </p:txBody>
      </p:sp>
      <p:pic>
        <p:nvPicPr>
          <p:cNvPr id="1229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14313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529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2046" y="1196752"/>
            <a:ext cx="835273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Right </a:t>
            </a:r>
            <a:r>
              <a:rPr lang="en-GB" sz="2000" b="1" dirty="0"/>
              <a:t>to liberty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/>
              <a:t>14% of ECHR violations by EU Member States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Right to a fair trial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Impact on the presumption of innocence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Those </a:t>
            </a:r>
            <a:r>
              <a:rPr lang="en-GB" dirty="0"/>
              <a:t>in </a:t>
            </a:r>
            <a:r>
              <a:rPr lang="en-GB" dirty="0" err="1"/>
              <a:t>pretrial</a:t>
            </a:r>
            <a:r>
              <a:rPr lang="en-GB" dirty="0"/>
              <a:t> detention more likely to be found guilty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err="1"/>
              <a:t>Pretrial</a:t>
            </a:r>
            <a:r>
              <a:rPr lang="en-GB" dirty="0"/>
              <a:t> detainees more likely to be sentenced to prison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err="1"/>
              <a:t>Pretrial</a:t>
            </a:r>
            <a:r>
              <a:rPr lang="en-GB" dirty="0"/>
              <a:t> detention used as a coercive </a:t>
            </a:r>
            <a:r>
              <a:rPr lang="en-GB" dirty="0" smtClean="0"/>
              <a:t>tool</a:t>
            </a:r>
          </a:p>
          <a:p>
            <a:pPr lvl="1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Freedom from torture or inhuman or degrading treatment or punishment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err="1" smtClean="0"/>
              <a:t>Pretrial</a:t>
            </a:r>
            <a:r>
              <a:rPr lang="en-GB" dirty="0" smtClean="0"/>
              <a:t> detainees often placed in worse conditions and subject to neglect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Major cause of prison overcrowding (up to 40% in EU Member States; EU as a whole has second highest rate of PTD in world, at 46.2 per 100,000).</a:t>
            </a:r>
          </a:p>
          <a:p>
            <a:pPr lvl="1"/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Right to family life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Causes major disruption to families, jobs, health, etc.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/>
              <a:t>Right to freedom of expression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Can be used to silence critics (civil society, human rights defenders, journalists)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b="1" dirty="0"/>
          </a:p>
        </p:txBody>
      </p:sp>
      <p:sp>
        <p:nvSpPr>
          <p:cNvPr id="6" name="TextBox 10"/>
          <p:cNvSpPr txBox="1"/>
          <p:nvPr/>
        </p:nvSpPr>
        <p:spPr>
          <a:xfrm>
            <a:off x="2843808" y="447675"/>
            <a:ext cx="568900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r"/>
            <a:r>
              <a:rPr lang="en-GB" sz="2400" b="1" dirty="0"/>
              <a:t>Human </a:t>
            </a:r>
            <a:r>
              <a:rPr lang="en-GB" sz="2400" b="1" dirty="0" smtClean="0"/>
              <a:t>rights impact of pre-trial detention</a:t>
            </a:r>
            <a:endParaRPr lang="en-GB" sz="2400" b="1" dirty="0"/>
          </a:p>
        </p:txBody>
      </p:sp>
      <p:pic>
        <p:nvPicPr>
          <p:cNvPr id="1229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14313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416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9750" y="1465263"/>
            <a:ext cx="8135938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ECtHR has repeatedly </a:t>
            </a:r>
            <a:r>
              <a:rPr lang="en-GB" sz="1600" dirty="0" smtClean="0"/>
              <a:t>emphasised </a:t>
            </a:r>
            <a:r>
              <a:rPr lang="en-GB" sz="1600" dirty="0" smtClean="0"/>
              <a:t>the presumption in favour of release and has set out detailed standards limiting its use as only an exceptional measure.</a:t>
            </a:r>
          </a:p>
          <a:p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State must show that a less intrusive alternative to detention would not work</a:t>
            </a:r>
          </a:p>
          <a:p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PTD may be ordered only when there is a risk that the suspect will fail to appear for trial, spoil evidence of intimidate witnesses, or commit further </a:t>
            </a:r>
            <a:r>
              <a:rPr lang="en-GB" sz="1600" dirty="0" smtClean="0"/>
              <a:t>offences</a:t>
            </a:r>
            <a:r>
              <a:rPr lang="en-GB" sz="1600" dirty="0" smtClean="0"/>
              <a:t>, or that the release will cause public disorder. In exceptional cases PTD may be ordered to protect the </a:t>
            </a:r>
            <a:r>
              <a:rPr lang="en-GB" sz="1600" dirty="0" smtClean="0"/>
              <a:t>suspect.  </a:t>
            </a:r>
            <a:endParaRPr lang="en-GB" sz="16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Seriousness of alleged </a:t>
            </a:r>
            <a:r>
              <a:rPr lang="en-GB" sz="1600" dirty="0" smtClean="0"/>
              <a:t>offence </a:t>
            </a:r>
            <a:r>
              <a:rPr lang="en-GB" sz="1600" dirty="0" smtClean="0"/>
              <a:t>not enough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Risk of flight cannot be based on the lack of a fixed residence or the threat of long-term imprisonment.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Risk of reoffending must be based on actual evidence; merely a lack of a job or local family ties not enough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Public disorder must actually remain threatened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In addition, there must be reasonable suspicion that the person committed the offence and in cases of prolonged detention that suspicion must persist and remain throughout.</a:t>
            </a:r>
          </a:p>
          <a:p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Decisions must be sufficiently reasoned and taken promptly and after an oral and adversarial hearing before an independent body and must be subject to regular review.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/>
            <a:endParaRPr lang="en-GB" sz="1600" dirty="0"/>
          </a:p>
          <a:p>
            <a:pPr lvl="1"/>
            <a:endParaRPr lang="en-GB" sz="1600" dirty="0" smtClean="0"/>
          </a:p>
        </p:txBody>
      </p:sp>
      <p:sp>
        <p:nvSpPr>
          <p:cNvPr id="6" name="TextBox 10"/>
          <p:cNvSpPr txBox="1"/>
          <p:nvPr/>
        </p:nvSpPr>
        <p:spPr>
          <a:xfrm>
            <a:off x="2771801" y="447675"/>
            <a:ext cx="5761014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err="1" smtClean="0"/>
              <a:t>Pre</a:t>
            </a:r>
            <a:r>
              <a:rPr lang="fr-FR" sz="2400" b="1" dirty="0" smtClean="0"/>
              <a:t>-trial </a:t>
            </a:r>
            <a:r>
              <a:rPr lang="fr-FR" sz="2400" b="1" dirty="0" err="1" smtClean="0"/>
              <a:t>detention</a:t>
            </a:r>
            <a:r>
              <a:rPr lang="fr-FR" sz="2400" b="1" dirty="0" smtClean="0"/>
              <a:t> </a:t>
            </a:r>
            <a:r>
              <a:rPr lang="fr-FR" sz="2400" b="1" dirty="0" smtClean="0"/>
              <a:t>as </a:t>
            </a:r>
            <a:r>
              <a:rPr lang="fr-FR" sz="2400" b="1" dirty="0" err="1" smtClean="0"/>
              <a:t>m</a:t>
            </a:r>
            <a:r>
              <a:rPr lang="fr-FR" sz="2400" b="1" dirty="0" err="1" smtClean="0"/>
              <a:t>easure</a:t>
            </a:r>
            <a:r>
              <a:rPr lang="fr-FR" sz="2400" b="1" dirty="0" smtClean="0"/>
              <a:t> </a:t>
            </a:r>
            <a:r>
              <a:rPr lang="fr-FR" sz="2400" b="1" dirty="0" smtClean="0"/>
              <a:t>of </a:t>
            </a:r>
            <a:r>
              <a:rPr lang="fr-FR" sz="2400" b="1" dirty="0" smtClean="0"/>
              <a:t>last </a:t>
            </a:r>
            <a:r>
              <a:rPr lang="fr-FR" sz="2400" b="1" dirty="0" err="1" smtClean="0"/>
              <a:t>resort</a:t>
            </a:r>
            <a:endParaRPr lang="fr-FR" sz="2400" b="1" dirty="0"/>
          </a:p>
        </p:txBody>
      </p:sp>
      <p:pic>
        <p:nvPicPr>
          <p:cNvPr id="1229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14313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726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9750" y="1465263"/>
            <a:ext cx="8135938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/>
            <a:endParaRPr lang="en-GB" sz="1600" dirty="0"/>
          </a:p>
          <a:p>
            <a:pPr lvl="1"/>
            <a:endParaRPr lang="en-GB" sz="1600" dirty="0" smtClean="0"/>
          </a:p>
        </p:txBody>
      </p:sp>
      <p:sp>
        <p:nvSpPr>
          <p:cNvPr id="6" name="TextBox 10"/>
          <p:cNvSpPr txBox="1"/>
          <p:nvPr/>
        </p:nvSpPr>
        <p:spPr>
          <a:xfrm>
            <a:off x="2411760" y="447675"/>
            <a:ext cx="612105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+mn-lt"/>
                <a:cs typeface="+mn-cs"/>
              </a:rPr>
              <a:t>Use of </a:t>
            </a:r>
            <a:r>
              <a:rPr lang="fr-FR" sz="2400" b="1" dirty="0" err="1" smtClean="0">
                <a:latin typeface="+mn-lt"/>
                <a:cs typeface="+mn-cs"/>
              </a:rPr>
              <a:t>pre</a:t>
            </a:r>
            <a:r>
              <a:rPr lang="fr-FR" sz="2400" b="1" dirty="0" smtClean="0">
                <a:latin typeface="+mn-lt"/>
                <a:cs typeface="+mn-cs"/>
              </a:rPr>
              <a:t>-trial </a:t>
            </a:r>
            <a:r>
              <a:rPr lang="fr-FR" sz="2400" b="1" dirty="0" err="1" smtClean="0">
                <a:latin typeface="+mn-lt"/>
                <a:cs typeface="+mn-cs"/>
              </a:rPr>
              <a:t>detention</a:t>
            </a:r>
            <a:r>
              <a:rPr lang="fr-FR" sz="2400" b="1" dirty="0" smtClean="0">
                <a:latin typeface="+mn-lt"/>
                <a:cs typeface="+mn-cs"/>
              </a:rPr>
              <a:t> in the EU</a:t>
            </a:r>
            <a:endParaRPr lang="fr-FR" sz="2400" b="1" dirty="0">
              <a:latin typeface="+mn-lt"/>
              <a:cs typeface="+mn-cs"/>
            </a:endParaRPr>
          </a:p>
        </p:txBody>
      </p:sp>
      <p:pic>
        <p:nvPicPr>
          <p:cNvPr id="1229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14313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900052347"/>
              </p:ext>
            </p:extLst>
          </p:nvPr>
        </p:nvGraphicFramePr>
        <p:xfrm>
          <a:off x="827584" y="2060848"/>
          <a:ext cx="7416824" cy="4453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25570" y="1465263"/>
            <a:ext cx="6564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Percentage of EU Prison population comprised of pre-trial detainees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114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9750" y="1268760"/>
            <a:ext cx="8135938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European Arres</a:t>
            </a:r>
            <a:r>
              <a:rPr lang="en-GB" sz="1600" b="1" dirty="0" smtClean="0"/>
              <a:t>t Warrant </a:t>
            </a:r>
            <a:r>
              <a:rPr lang="en-GB" sz="1600" dirty="0" smtClean="0"/>
              <a:t>– deficiencies in fundamental rights protection of requested persons highlighted, </a:t>
            </a:r>
            <a:r>
              <a:rPr lang="en-GB" sz="1600" dirty="0" err="1" smtClean="0"/>
              <a:t>eg</a:t>
            </a:r>
            <a:r>
              <a:rPr lang="en-GB" sz="1600" dirty="0" smtClean="0"/>
              <a:t>. Andrew </a:t>
            </a:r>
            <a:r>
              <a:rPr lang="en-GB" sz="1600" dirty="0" err="1" smtClean="0"/>
              <a:t>Symeou</a:t>
            </a:r>
            <a:r>
              <a:rPr lang="en-GB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2009 Procedural Rights Roadmap</a:t>
            </a:r>
          </a:p>
          <a:p>
            <a:endParaRPr lang="en-GB" sz="800" i="1" dirty="0" smtClean="0"/>
          </a:p>
          <a:p>
            <a:pPr algn="ctr"/>
            <a:r>
              <a:rPr lang="en-GB" sz="1600" i="1" dirty="0" smtClean="0"/>
              <a:t>“Excessively long periods of pre-trial detention are detrimental for the individual, can prejudice judicial cooperation between the Member States and do not represent the values for which the European Union stands.”</a:t>
            </a:r>
          </a:p>
          <a:p>
            <a:pPr algn="ctr"/>
            <a:endParaRPr lang="en-GB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2011 Green Paper on Detention</a:t>
            </a:r>
            <a:r>
              <a:rPr lang="en-GB" sz="1600" dirty="0" smtClean="0"/>
              <a:t> – European Commission recognised that pre-trial detention issues: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algn="ctr"/>
            <a:r>
              <a:rPr lang="en-GB" sz="1600" i="1" dirty="0" smtClean="0"/>
              <a:t>“come within the purview of the European Union as […] they are a relevant aspect of the rights that must be safeguarded in order to promote mutual trust.”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European Parliament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Resolution </a:t>
            </a:r>
            <a:r>
              <a:rPr lang="en-GB" sz="1600" dirty="0"/>
              <a:t>of 15 December 2011 on detention conditions in the </a:t>
            </a:r>
            <a:r>
              <a:rPr lang="en-GB" sz="1600" dirty="0" smtClean="0"/>
              <a:t>EU – called for legislative action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/>
              <a:t>Report </a:t>
            </a:r>
            <a:r>
              <a:rPr lang="en-GB" sz="1600" dirty="0"/>
              <a:t>of 28 January 2014 </a:t>
            </a:r>
            <a:r>
              <a:rPr lang="en-GB" sz="1600" dirty="0"/>
              <a:t>with recommendations to the Commission on the review of the European Arrest </a:t>
            </a:r>
            <a:r>
              <a:rPr lang="en-GB" sz="1600" dirty="0" smtClean="0"/>
              <a:t>Warrant – reiterates call for consideration of legislation.</a:t>
            </a:r>
          </a:p>
          <a:p>
            <a:pPr lvl="1"/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European Commission response </a:t>
            </a:r>
            <a:r>
              <a:rPr lang="en-GB" sz="1600" dirty="0" smtClean="0"/>
              <a:t>– prioritisation of the three detention-related framework decisions, including the European Supervision Order.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lvl="1"/>
            <a:endParaRPr lang="en-GB" sz="1600" dirty="0"/>
          </a:p>
          <a:p>
            <a:pPr lvl="1"/>
            <a:endParaRPr lang="en-GB" sz="1600" dirty="0" smtClean="0"/>
          </a:p>
        </p:txBody>
      </p:sp>
      <p:sp>
        <p:nvSpPr>
          <p:cNvPr id="6" name="TextBox 10"/>
          <p:cNvSpPr txBox="1"/>
          <p:nvPr/>
        </p:nvSpPr>
        <p:spPr>
          <a:xfrm>
            <a:off x="3635896" y="477346"/>
            <a:ext cx="489691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latin typeface="+mn-lt"/>
                <a:cs typeface="+mn-cs"/>
              </a:rPr>
              <a:t>Impact on </a:t>
            </a:r>
            <a:r>
              <a:rPr lang="fr-FR" sz="2400" b="1" dirty="0" err="1" smtClean="0">
                <a:latin typeface="+mn-lt"/>
                <a:cs typeface="+mn-cs"/>
              </a:rPr>
              <a:t>mutual</a:t>
            </a:r>
            <a:r>
              <a:rPr lang="fr-FR" sz="2400" b="1" dirty="0" smtClean="0">
                <a:latin typeface="+mn-lt"/>
                <a:cs typeface="+mn-cs"/>
              </a:rPr>
              <a:t> recognition </a:t>
            </a:r>
            <a:endParaRPr lang="fr-FR" sz="2400" b="1" dirty="0">
              <a:latin typeface="+mn-lt"/>
              <a:cs typeface="+mn-cs"/>
            </a:endParaRPr>
          </a:p>
        </p:txBody>
      </p:sp>
      <p:pic>
        <p:nvPicPr>
          <p:cNvPr id="1229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14313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208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10"/>
          <p:cNvSpPr txBox="1"/>
          <p:nvPr/>
        </p:nvSpPr>
        <p:spPr>
          <a:xfrm>
            <a:off x="5940152" y="447675"/>
            <a:ext cx="259266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err="1" smtClean="0">
                <a:latin typeface="+mn-lt"/>
                <a:cs typeface="+mn-cs"/>
              </a:rPr>
              <a:t>Research</a:t>
            </a:r>
            <a:r>
              <a:rPr lang="fr-FR" sz="2400" b="1" dirty="0" smtClean="0">
                <a:latin typeface="+mn-lt"/>
                <a:cs typeface="+mn-cs"/>
              </a:rPr>
              <a:t> </a:t>
            </a:r>
            <a:r>
              <a:rPr lang="fr-FR" sz="2400" b="1" dirty="0" err="1">
                <a:latin typeface="+mn-lt"/>
                <a:cs typeface="+mn-cs"/>
              </a:rPr>
              <a:t>project</a:t>
            </a:r>
            <a:endParaRPr lang="fr-FR" sz="2400" b="1" dirty="0">
              <a:latin typeface="+mn-lt"/>
              <a:cs typeface="+mn-cs"/>
            </a:endParaRPr>
          </a:p>
        </p:txBody>
      </p:sp>
      <p:pic>
        <p:nvPicPr>
          <p:cNvPr id="1229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14313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95209"/>
              </p:ext>
            </p:extLst>
          </p:nvPr>
        </p:nvGraphicFramePr>
        <p:xfrm>
          <a:off x="217488" y="1484784"/>
          <a:ext cx="8674992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7496"/>
                <a:gridCol w="4337496"/>
              </a:tblGrid>
              <a:tr h="328962">
                <a:tc>
                  <a:txBody>
                    <a:bodyPr/>
                    <a:lstStyle/>
                    <a:p>
                      <a:r>
                        <a:rPr lang="en-GB" dirty="0" smtClean="0"/>
                        <a:t>Partners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Methodology</a:t>
                      </a:r>
                      <a:endParaRPr lang="en-GB" dirty="0"/>
                    </a:p>
                  </a:txBody>
                  <a:tcPr/>
                </a:tc>
              </a:tr>
              <a:tr h="3617103">
                <a:tc>
                  <a:txBody>
                    <a:bodyPr/>
                    <a:lstStyle/>
                    <a:p>
                      <a:pPr lvl="0"/>
                      <a:r>
                        <a:rPr lang="el-GR" sz="1600" i="1" dirty="0" smtClean="0"/>
                        <a:t>University of West England</a:t>
                      </a:r>
                      <a:r>
                        <a:rPr lang="el-GR" sz="1600" dirty="0" smtClean="0"/>
                        <a:t>, England and </a:t>
                      </a:r>
                      <a:r>
                        <a:rPr lang="el-GR" sz="1600" dirty="0" smtClean="0"/>
                        <a:t>Wales</a:t>
                      </a:r>
                      <a:endParaRPr lang="en-GB" sz="1600" dirty="0" smtClean="0"/>
                    </a:p>
                    <a:p>
                      <a:pPr lvl="0"/>
                      <a:r>
                        <a:rPr lang="el-GR" sz="1600" i="1" dirty="0" smtClean="0"/>
                        <a:t>Centre for European Constitutional Law (CECL), </a:t>
                      </a:r>
                      <a:r>
                        <a:rPr lang="el-GR" sz="1600" dirty="0" smtClean="0"/>
                        <a:t>Greece</a:t>
                      </a:r>
                      <a:endParaRPr lang="en-GB" sz="1600" dirty="0" smtClean="0"/>
                    </a:p>
                    <a:p>
                      <a:pPr lvl="0"/>
                      <a:r>
                        <a:rPr lang="el-GR" sz="1600" i="1" dirty="0" smtClean="0"/>
                        <a:t>Hungarian Helsinki Committee (HHC), </a:t>
                      </a:r>
                      <a:r>
                        <a:rPr lang="el-GR" sz="1600" dirty="0" smtClean="0"/>
                        <a:t>Hungary </a:t>
                      </a:r>
                      <a:endParaRPr lang="en-GB" sz="1600" dirty="0" smtClean="0"/>
                    </a:p>
                    <a:p>
                      <a:pPr lvl="0"/>
                      <a:r>
                        <a:rPr lang="el-GR" sz="1600" i="1" dirty="0" smtClean="0"/>
                        <a:t>Irish Penal Reform Trust (IPRT), </a:t>
                      </a:r>
                      <a:r>
                        <a:rPr lang="el-GR" sz="1600" dirty="0" smtClean="0"/>
                        <a:t>Ireland </a:t>
                      </a:r>
                      <a:endParaRPr lang="en-GB" sz="1600" dirty="0" smtClean="0"/>
                    </a:p>
                    <a:p>
                      <a:pPr lvl="0"/>
                      <a:r>
                        <a:rPr lang="el-GR" sz="1600" i="1" dirty="0" smtClean="0"/>
                        <a:t>Antigone</a:t>
                      </a:r>
                      <a:r>
                        <a:rPr lang="el-GR" sz="1600" dirty="0" smtClean="0"/>
                        <a:t>, Italy </a:t>
                      </a:r>
                      <a:endParaRPr lang="en-GB" sz="1600" dirty="0" smtClean="0"/>
                    </a:p>
                    <a:p>
                      <a:pPr lvl="0"/>
                      <a:r>
                        <a:rPr lang="el-GR" sz="1600" i="1" dirty="0" smtClean="0"/>
                        <a:t>Human Rights Monitoring Institute (HRMI), </a:t>
                      </a:r>
                      <a:r>
                        <a:rPr lang="el-GR" sz="1600" dirty="0" smtClean="0"/>
                        <a:t>Lithuania</a:t>
                      </a:r>
                      <a:endParaRPr lang="en-GB" sz="1600" dirty="0" smtClean="0"/>
                    </a:p>
                    <a:p>
                      <a:pPr lvl="0"/>
                      <a:r>
                        <a:rPr lang="el-GR" sz="1600" i="1" dirty="0" smtClean="0"/>
                        <a:t>University of Leiden</a:t>
                      </a:r>
                      <a:r>
                        <a:rPr lang="el-GR" sz="1600" dirty="0" smtClean="0"/>
                        <a:t>, Netherlands</a:t>
                      </a:r>
                      <a:endParaRPr lang="en-GB" sz="1600" dirty="0" smtClean="0"/>
                    </a:p>
                    <a:p>
                      <a:pPr lvl="0"/>
                      <a:r>
                        <a:rPr lang="el-GR" sz="1600" i="1" dirty="0" smtClean="0"/>
                        <a:t>Polish Helsinki Committee (HFHR</a:t>
                      </a:r>
                      <a:r>
                        <a:rPr lang="el-GR" sz="1600" dirty="0" smtClean="0"/>
                        <a:t>), Poland </a:t>
                      </a:r>
                      <a:endParaRPr lang="en-GB" sz="1600" dirty="0" smtClean="0"/>
                    </a:p>
                    <a:p>
                      <a:pPr lvl="0"/>
                      <a:r>
                        <a:rPr lang="el-GR" sz="1600" i="1" dirty="0" smtClean="0"/>
                        <a:t>Apador-CH,</a:t>
                      </a:r>
                      <a:r>
                        <a:rPr lang="en-GB" sz="1600" i="1" dirty="0" smtClean="0"/>
                        <a:t> Helsinki Committee</a:t>
                      </a:r>
                      <a:r>
                        <a:rPr lang="en-GB" sz="1600" dirty="0" smtClean="0"/>
                        <a:t>,</a:t>
                      </a:r>
                      <a:r>
                        <a:rPr lang="el-GR" sz="1600" dirty="0" smtClean="0"/>
                        <a:t> Romania </a:t>
                      </a:r>
                      <a:endParaRPr lang="en-GB" sz="1600" dirty="0" smtClean="0"/>
                    </a:p>
                    <a:p>
                      <a:pPr lvl="0"/>
                      <a:r>
                        <a:rPr lang="en-GB" sz="1600" i="1" dirty="0" err="1" smtClean="0"/>
                        <a:t>Asociacion</a:t>
                      </a:r>
                      <a:r>
                        <a:rPr lang="en-GB" sz="1600" i="1" dirty="0" smtClean="0"/>
                        <a:t> pro </a:t>
                      </a:r>
                      <a:r>
                        <a:rPr lang="en-GB" sz="1600" i="1" dirty="0" err="1" smtClean="0"/>
                        <a:t>Derechos</a:t>
                      </a:r>
                      <a:r>
                        <a:rPr lang="en-GB" sz="1600" i="1" dirty="0" smtClean="0"/>
                        <a:t> </a:t>
                      </a:r>
                      <a:r>
                        <a:rPr lang="en-GB" sz="1600" i="1" dirty="0" err="1" smtClean="0"/>
                        <a:t>Humanos</a:t>
                      </a:r>
                      <a:r>
                        <a:rPr lang="en-GB" sz="1600" i="1" dirty="0" smtClean="0"/>
                        <a:t> de </a:t>
                      </a:r>
                      <a:r>
                        <a:rPr lang="en-GB" sz="1600" i="1" dirty="0" err="1" smtClean="0"/>
                        <a:t>Espana</a:t>
                      </a:r>
                      <a:r>
                        <a:rPr lang="en-GB" sz="1600" i="1" dirty="0" smtClean="0"/>
                        <a:t> (APDHE), </a:t>
                      </a:r>
                      <a:r>
                        <a:rPr lang="en-GB" sz="1600" dirty="0" smtClean="0"/>
                        <a:t>Spain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b="1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Desk-based research – 10 countries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Defence practitioner survey – 544 lawyers participated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Hearing monitoring – 242 hearings attended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Case file review – 672 cases reviewed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Interviews – with 56 judges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/>
                        <a:t>Interviews – with 45 prosecutors </a:t>
                      </a:r>
                      <a:endParaRPr lang="en-GB" sz="16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Expert seminar - 51 participants from 24 Member States </a:t>
                      </a:r>
                      <a:endParaRPr lang="en-GB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Country Reports October – December 2015 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Regional Report – May 2016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LEAP Experts Meeting – July 2016 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863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3203575" y="908050"/>
            <a:ext cx="525621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9750" y="1465263"/>
            <a:ext cx="8135938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Lack of equal </a:t>
            </a:r>
            <a:r>
              <a:rPr lang="en-GB" sz="2000" b="1" dirty="0" smtClean="0"/>
              <a:t>treatment </a:t>
            </a:r>
            <a:r>
              <a:rPr lang="en-GB" sz="2000" b="1" dirty="0" smtClean="0"/>
              <a:t>of prosecution and defence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/>
              <a:t>Judicial grants of prosecutorial requests (92% Poland, 83% Romania, 95% Lithuania, 90% Hungary)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/>
              <a:t>Reference to prosecutors arguments vs lawyers (92% vs </a:t>
            </a:r>
            <a:r>
              <a:rPr lang="en-GB" dirty="0" smtClean="0"/>
              <a:t>50% </a:t>
            </a:r>
            <a:r>
              <a:rPr lang="en-GB" dirty="0" smtClean="0"/>
              <a:t>in Hungary, 70% vs 15% in </a:t>
            </a:r>
            <a:r>
              <a:rPr lang="en-GB" dirty="0" smtClean="0"/>
              <a:t>Lithuania, and 99% of cases in Romania rely mainly on prosecution arguments.)</a:t>
            </a:r>
            <a:endParaRPr lang="en-GB" dirty="0" smtClean="0"/>
          </a:p>
          <a:p>
            <a:pPr lvl="1"/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Access to a </a:t>
            </a:r>
            <a:r>
              <a:rPr lang="en-GB" sz="2000" b="1" dirty="0" smtClean="0"/>
              <a:t>Lawyer</a:t>
            </a:r>
            <a:endParaRPr lang="en-GB" sz="2000" b="1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/>
              <a:t>Hearings without a lawyer in </a:t>
            </a:r>
            <a:r>
              <a:rPr lang="en-GB" dirty="0" smtClean="0"/>
              <a:t>Poland </a:t>
            </a:r>
            <a:r>
              <a:rPr lang="en-GB" dirty="0" smtClean="0"/>
              <a:t>and Hungary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/>
              <a:t>Legal aid problems in Spain, Italy and Lithuania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/>
              <a:t>Legal restrictions on accessing case file </a:t>
            </a:r>
            <a:r>
              <a:rPr lang="en-GB" dirty="0"/>
              <a:t>(</a:t>
            </a:r>
            <a:r>
              <a:rPr lang="en-GB" dirty="0" smtClean="0"/>
              <a:t>Estonia and Hungary), general insufficient access (Lithuania, Poland, Romania, Spain, Sweden), and time pressure (Hungary, Ireland, </a:t>
            </a:r>
            <a:r>
              <a:rPr lang="en-GB" dirty="0" smtClean="0"/>
              <a:t>Luxembourg</a:t>
            </a:r>
            <a:r>
              <a:rPr lang="en-GB" dirty="0" smtClean="0"/>
              <a:t>, England &amp; Wales, Spain)</a:t>
            </a:r>
          </a:p>
          <a:p>
            <a:pPr lvl="1"/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Interpretation and translation problems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dirty="0" smtClean="0"/>
              <a:t>Particularly </a:t>
            </a:r>
            <a:r>
              <a:rPr lang="en-GB" dirty="0" smtClean="0"/>
              <a:t>in </a:t>
            </a:r>
            <a:r>
              <a:rPr lang="en-GB" dirty="0" smtClean="0"/>
              <a:t>Italy and Greece</a:t>
            </a:r>
            <a:endParaRPr lang="en-GB" sz="2000" dirty="0"/>
          </a:p>
        </p:txBody>
      </p:sp>
      <p:sp>
        <p:nvSpPr>
          <p:cNvPr id="6" name="TextBox 10"/>
          <p:cNvSpPr txBox="1"/>
          <p:nvPr/>
        </p:nvSpPr>
        <p:spPr>
          <a:xfrm>
            <a:off x="1979712" y="447675"/>
            <a:ext cx="655310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2000" b="1" dirty="0" err="1" smtClean="0"/>
              <a:t>Findings</a:t>
            </a:r>
            <a:r>
              <a:rPr lang="fr-FR" sz="2000" b="1" dirty="0" smtClean="0"/>
              <a:t>:  </a:t>
            </a:r>
            <a:r>
              <a:rPr lang="en-GB" sz="2000" b="1" dirty="0"/>
              <a:t>Pre-trial decision-making procedure 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b="1" dirty="0"/>
          </a:p>
        </p:txBody>
      </p:sp>
      <p:pic>
        <p:nvPicPr>
          <p:cNvPr id="12293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14313"/>
            <a:ext cx="24511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209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33421</TotalTime>
  <Words>1643</Words>
  <Application>Microsoft Office PowerPoint</Application>
  <PresentationFormat>On-screen Show (4:3)</PresentationFormat>
  <Paragraphs>229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Jemima Hartshorn</dc:creator>
  <cp:lastModifiedBy>Libby McVeigh</cp:lastModifiedBy>
  <cp:revision>162</cp:revision>
  <cp:lastPrinted>2016-10-03T11:43:24Z</cp:lastPrinted>
  <dcterms:created xsi:type="dcterms:W3CDTF">2015-10-14T09:20:21Z</dcterms:created>
  <dcterms:modified xsi:type="dcterms:W3CDTF">2016-10-03T12:21:41Z</dcterms:modified>
</cp:coreProperties>
</file>