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Lucida Sans Unicode"/>
        <a:ea typeface="Lucida Sans Unicode"/>
        <a:cs typeface="Lucida Sans Unicode"/>
        <a:sym typeface="Lucida Sans Unicode"/>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Lucida Sans Unicode"/>
        <a:ea typeface="Lucida Sans Unicode"/>
        <a:cs typeface="Lucida Sans Unicode"/>
        <a:sym typeface="Lucida Sans Unicode"/>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Lucida Sans Unicode"/>
        <a:ea typeface="Lucida Sans Unicode"/>
        <a:cs typeface="Lucida Sans Unicode"/>
        <a:sym typeface="Lucida Sans Unicode"/>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Lucida Sans Unicode"/>
        <a:ea typeface="Lucida Sans Unicode"/>
        <a:cs typeface="Lucida Sans Unicode"/>
        <a:sym typeface="Lucida Sans Unicode"/>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Lucida Sans Unicode"/>
        <a:ea typeface="Lucida Sans Unicode"/>
        <a:cs typeface="Lucida Sans Unicode"/>
        <a:sym typeface="Lucida Sans Unicode"/>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Lucida Sans Unicode"/>
        <a:ea typeface="Lucida Sans Unicode"/>
        <a:cs typeface="Lucida Sans Unicode"/>
        <a:sym typeface="Lucida Sans Unicode"/>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Lucida Sans Unicode"/>
        <a:ea typeface="Lucida Sans Unicode"/>
        <a:cs typeface="Lucida Sans Unicode"/>
        <a:sym typeface="Lucida Sans Unicode"/>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Lucida Sans Unicode"/>
        <a:ea typeface="Lucida Sans Unicode"/>
        <a:cs typeface="Lucida Sans Unicode"/>
        <a:sym typeface="Lucida Sans Unicode"/>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Lucida Sans Unicode"/>
        <a:ea typeface="Lucida Sans Unicode"/>
        <a:cs typeface="Lucida Sans Unicode"/>
        <a:sym typeface="Lucida Sans Unicod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Lucida Sans Unicode"/>
          <a:ea typeface="Lucida Sans Unicode"/>
          <a:cs typeface="Lucida Sans Unicod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DFE8"/>
          </a:solidFill>
        </a:fill>
      </a:tcStyle>
    </a:wholeTbl>
    <a:band2H>
      <a:tcTxStyle/>
      <a:tcStyle>
        <a:tcBdr/>
        <a:fill>
          <a:solidFill>
            <a:srgbClr val="E7F0F4"/>
          </a:solidFill>
        </a:fill>
      </a:tcStyle>
    </a:band2H>
    <a:firstCol>
      <a:tcTxStyle b="on" i="off">
        <a:font>
          <a:latin typeface="Lucida Sans Unicode"/>
          <a:ea typeface="Lucida Sans Unicode"/>
          <a:cs typeface="Lucida Sans Unicod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Lucida Sans Unicode"/>
          <a:ea typeface="Lucida Sans Unicode"/>
          <a:cs typeface="Lucida Sans Unicod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Lucida Sans Unicode"/>
          <a:ea typeface="Lucida Sans Unicode"/>
          <a:cs typeface="Lucida Sans Unicod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Lucida Sans Unicode"/>
          <a:ea typeface="Lucida Sans Unicode"/>
          <a:cs typeface="Lucida Sans Unicod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7D2CB"/>
          </a:solidFill>
        </a:fill>
      </a:tcStyle>
    </a:wholeTbl>
    <a:band2H>
      <a:tcTxStyle/>
      <a:tcStyle>
        <a:tcBdr/>
        <a:fill>
          <a:solidFill>
            <a:srgbClr val="FBEAE7"/>
          </a:solidFill>
        </a:fill>
      </a:tcStyle>
    </a:band2H>
    <a:firstCol>
      <a:tcTxStyle b="on" i="off">
        <a:font>
          <a:latin typeface="Lucida Sans Unicode"/>
          <a:ea typeface="Lucida Sans Unicode"/>
          <a:cs typeface="Lucida Sans Unicod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Lucida Sans Unicode"/>
          <a:ea typeface="Lucida Sans Unicode"/>
          <a:cs typeface="Lucida Sans Unicod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Lucida Sans Unicode"/>
          <a:ea typeface="Lucida Sans Unicode"/>
          <a:cs typeface="Lucida Sans Unicod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Lucida Sans Unicode"/>
          <a:ea typeface="Lucida Sans Unicode"/>
          <a:cs typeface="Lucida Sans Unicod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6CDCE"/>
          </a:solidFill>
        </a:fill>
      </a:tcStyle>
    </a:wholeTbl>
    <a:band2H>
      <a:tcTxStyle/>
      <a:tcStyle>
        <a:tcBdr/>
        <a:fill>
          <a:solidFill>
            <a:srgbClr val="ECE7E8"/>
          </a:solidFill>
        </a:fill>
      </a:tcStyle>
    </a:band2H>
    <a:firstCol>
      <a:tcTxStyle b="on" i="off">
        <a:font>
          <a:latin typeface="Lucida Sans Unicode"/>
          <a:ea typeface="Lucida Sans Unicode"/>
          <a:cs typeface="Lucida Sans Unicod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Lucida Sans Unicode"/>
          <a:ea typeface="Lucida Sans Unicode"/>
          <a:cs typeface="Lucida Sans Unicod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Lucida Sans Unicode"/>
          <a:ea typeface="Lucida Sans Unicode"/>
          <a:cs typeface="Lucida Sans Unicod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Lucida Sans Unicode"/>
          <a:ea typeface="Lucida Sans Unicode"/>
          <a:cs typeface="Lucida Sans Unicod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Lucida Sans Unicode"/>
          <a:ea typeface="Lucida Sans Unicode"/>
          <a:cs typeface="Lucida Sans Unicod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Lucida Sans Unicode"/>
          <a:ea typeface="Lucida Sans Unicode"/>
          <a:cs typeface="Lucida Sans Unicode"/>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Lucida Sans Unicode"/>
          <a:ea typeface="Lucida Sans Unicode"/>
          <a:cs typeface="Lucida Sans Unicode"/>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Lucida Sans Unicode"/>
          <a:ea typeface="Lucida Sans Unicode"/>
          <a:cs typeface="Lucida Sans Unicod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Lucida Sans Unicode"/>
          <a:ea typeface="Lucida Sans Unicode"/>
          <a:cs typeface="Lucida Sans Unicod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Lucida Sans Unicode"/>
          <a:ea typeface="Lucida Sans Unicode"/>
          <a:cs typeface="Lucida Sans Unicod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Lucida Sans Unicode"/>
          <a:ea typeface="Lucida Sans Unicode"/>
          <a:cs typeface="Lucida Sans Unicod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Lucida Sans Unicode"/>
          <a:ea typeface="Lucida Sans Unicode"/>
          <a:cs typeface="Lucida Sans Unicode"/>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Lucida Sans Unicode"/>
          <a:ea typeface="Lucida Sans Unicode"/>
          <a:cs typeface="Lucida Sans Unicode"/>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Lucida Sans Unicode"/>
          <a:ea typeface="Lucida Sans Unicode"/>
          <a:cs typeface="Lucida Sans Unicode"/>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Lucida Sans Unicode"/>
          <a:ea typeface="Lucida Sans Unicode"/>
          <a:cs typeface="Lucida Sans Unicode"/>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6" name="Shape 136"/>
          <p:cNvSpPr>
            <a:spLocks noGrp="1" noRot="1" noChangeAspect="1"/>
          </p:cNvSpPr>
          <p:nvPr>
            <p:ph type="sldImg"/>
          </p:nvPr>
        </p:nvSpPr>
        <p:spPr>
          <a:xfrm>
            <a:off x="1143000" y="685800"/>
            <a:ext cx="4572000" cy="3429000"/>
          </a:xfrm>
          <a:prstGeom prst="rect">
            <a:avLst/>
          </a:prstGeom>
        </p:spPr>
        <p:txBody>
          <a:bodyPr/>
          <a:lstStyle/>
          <a:p>
            <a:endParaRPr/>
          </a:p>
        </p:txBody>
      </p:sp>
      <p:sp>
        <p:nvSpPr>
          <p:cNvPr id="137" name="Shape 13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051808465"/>
      </p:ext>
    </p:extLst>
  </p:cSld>
  <p:clrMap bg1="lt1" tx1="dk1" bg2="lt2" tx2="dk2" accent1="accent1" accent2="accent2" accent3="accent3" accent4="accent4" accent5="accent5" accent6="accent6" hlink="hlink" folHlink="folHlink"/>
  <p:notesStyle>
    <a:lvl1pPr latinLnBrk="0">
      <a:spcBef>
        <a:spcPts val="400"/>
      </a:spcBef>
      <a:defRPr sz="1500">
        <a:latin typeface="+mn-lt"/>
        <a:ea typeface="+mn-ea"/>
        <a:cs typeface="+mn-cs"/>
        <a:sym typeface="Arial"/>
      </a:defRPr>
    </a:lvl1pPr>
    <a:lvl2pPr indent="228600" latinLnBrk="0">
      <a:spcBef>
        <a:spcPts val="400"/>
      </a:spcBef>
      <a:defRPr sz="1500">
        <a:latin typeface="+mn-lt"/>
        <a:ea typeface="+mn-ea"/>
        <a:cs typeface="+mn-cs"/>
        <a:sym typeface="Arial"/>
      </a:defRPr>
    </a:lvl2pPr>
    <a:lvl3pPr indent="457200" latinLnBrk="0">
      <a:spcBef>
        <a:spcPts val="400"/>
      </a:spcBef>
      <a:defRPr sz="1500">
        <a:latin typeface="+mn-lt"/>
        <a:ea typeface="+mn-ea"/>
        <a:cs typeface="+mn-cs"/>
        <a:sym typeface="Arial"/>
      </a:defRPr>
    </a:lvl3pPr>
    <a:lvl4pPr indent="685800" latinLnBrk="0">
      <a:spcBef>
        <a:spcPts val="400"/>
      </a:spcBef>
      <a:defRPr sz="1500">
        <a:latin typeface="+mn-lt"/>
        <a:ea typeface="+mn-ea"/>
        <a:cs typeface="+mn-cs"/>
        <a:sym typeface="Arial"/>
      </a:defRPr>
    </a:lvl4pPr>
    <a:lvl5pPr indent="914400" latinLnBrk="0">
      <a:spcBef>
        <a:spcPts val="400"/>
      </a:spcBef>
      <a:defRPr sz="1500">
        <a:latin typeface="+mn-lt"/>
        <a:ea typeface="+mn-ea"/>
        <a:cs typeface="+mn-cs"/>
        <a:sym typeface="Arial"/>
      </a:defRPr>
    </a:lvl5pPr>
    <a:lvl6pPr indent="1143000" latinLnBrk="0">
      <a:spcBef>
        <a:spcPts val="400"/>
      </a:spcBef>
      <a:defRPr sz="1500">
        <a:latin typeface="+mn-lt"/>
        <a:ea typeface="+mn-ea"/>
        <a:cs typeface="+mn-cs"/>
        <a:sym typeface="Arial"/>
      </a:defRPr>
    </a:lvl6pPr>
    <a:lvl7pPr indent="1371600" latinLnBrk="0">
      <a:spcBef>
        <a:spcPts val="400"/>
      </a:spcBef>
      <a:defRPr sz="1500">
        <a:latin typeface="+mn-lt"/>
        <a:ea typeface="+mn-ea"/>
        <a:cs typeface="+mn-cs"/>
        <a:sym typeface="Arial"/>
      </a:defRPr>
    </a:lvl7pPr>
    <a:lvl8pPr indent="1600200" latinLnBrk="0">
      <a:spcBef>
        <a:spcPts val="400"/>
      </a:spcBef>
      <a:defRPr sz="1500">
        <a:latin typeface="+mn-lt"/>
        <a:ea typeface="+mn-ea"/>
        <a:cs typeface="+mn-cs"/>
        <a:sym typeface="Arial"/>
      </a:defRPr>
    </a:lvl8pPr>
    <a:lvl9pPr indent="1828800" latinLnBrk="0">
      <a:spcBef>
        <a:spcPts val="400"/>
      </a:spcBef>
      <a:defRPr sz="1500">
        <a:latin typeface="+mn-lt"/>
        <a:ea typeface="+mn-ea"/>
        <a:cs typeface="+mn-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noRot="1" noChangeAspect="1"/>
          </p:cNvSpPr>
          <p:nvPr>
            <p:ph type="sldImg"/>
          </p:nvPr>
        </p:nvSpPr>
        <p:spPr>
          <a:prstGeom prst="rect">
            <a:avLst/>
          </a:prstGeom>
        </p:spPr>
        <p:txBody>
          <a:bodyPr/>
          <a:lstStyle/>
          <a:p>
            <a:endParaRPr/>
          </a:p>
        </p:txBody>
      </p:sp>
      <p:sp>
        <p:nvSpPr>
          <p:cNvPr id="143" name="Shape 143"/>
          <p:cNvSpPr>
            <a:spLocks noGrp="1"/>
          </p:cNvSpPr>
          <p:nvPr>
            <p:ph type="body" sz="quarter" idx="1"/>
          </p:nvPr>
        </p:nvSpPr>
        <p:spPr>
          <a:prstGeom prst="rect">
            <a:avLst/>
          </a:prstGeom>
        </p:spPr>
        <p:txBody>
          <a:bodyPr/>
          <a:lstStyle/>
          <a:p>
            <a:pPr marL="160421" indent="-160421">
              <a:buSzPct val="100000"/>
              <a:buAutoNum type="arabicPeriod"/>
            </a:pPr>
            <a:r>
              <a:t>PTD is normally measured by reference to the proportion of the prison population which is in pre-trial detention. At about 14% E&amp;W has one of the lowest into EU (and globally). However, it has one of the highest per capita prison populations in the EU (148 per 100,000). So in absolute terms, its PTD population is high (approx. 11,800 at any one time), and this also has an impact on other measures, e.g., the proportion of those who were in PTD at some stage who receive a custodial sentence.</a:t>
            </a:r>
            <a:br/>
            <a:endParaRPr/>
          </a:p>
          <a:p>
            <a:pPr marL="160421" indent="-160421">
              <a:buSzPct val="100000"/>
              <a:buAutoNum type="arabicPeriod"/>
            </a:pPr>
            <a:r>
              <a:t>We surveyed approximately 140 defence practitioners (that is, defence lawyers involved in the conduct of pre-trial detention hearings). We did this using an on-line method (Survey Monkey), which was largely distributed via Twitter.</a:t>
            </a:r>
            <a:br/>
            <a:endParaRPr/>
          </a:p>
          <a:p>
            <a:pPr marL="160421" indent="-160421">
              <a:buSzPct val="100000"/>
              <a:buAutoNum type="arabicPeriod"/>
            </a:pPr>
            <a:r>
              <a:t>We observed 68 pre-trial detention hearings in four different courts (3 x MC and 1 x CC) over a period of 17 days.</a:t>
            </a:r>
            <a:br/>
            <a:endParaRPr/>
          </a:p>
          <a:p>
            <a:pPr marL="160421" indent="-160421">
              <a:buSzPct val="100000"/>
              <a:buAutoNum type="arabicPeriod"/>
            </a:pPr>
            <a:r>
              <a:t>We conducted a review of 76 prosecution pre-trial detention case files.</a:t>
            </a:r>
            <a:br/>
            <a:endParaRPr/>
          </a:p>
          <a:p>
            <a:pPr marL="160421" indent="-160421">
              <a:buSzPct val="100000"/>
              <a:buAutoNum type="arabicPeriod"/>
            </a:pPr>
            <a:r>
              <a:t>We conducted structured interviews with prosecutors, and magistrates and professional judges (5 of each)</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Shape 211"/>
          <p:cNvSpPr>
            <a:spLocks noGrp="1" noRot="1" noChangeAspect="1"/>
          </p:cNvSpPr>
          <p:nvPr>
            <p:ph type="sldImg"/>
          </p:nvPr>
        </p:nvSpPr>
        <p:spPr>
          <a:prstGeom prst="rect">
            <a:avLst/>
          </a:prstGeom>
        </p:spPr>
        <p:txBody>
          <a:bodyPr/>
          <a:lstStyle/>
          <a:p>
            <a:endParaRPr/>
          </a:p>
        </p:txBody>
      </p:sp>
      <p:sp>
        <p:nvSpPr>
          <p:cNvPr id="212" name="Shape 212"/>
          <p:cNvSpPr>
            <a:spLocks noGrp="1"/>
          </p:cNvSpPr>
          <p:nvPr>
            <p:ph type="body" sz="quarter" idx="1"/>
          </p:nvPr>
        </p:nvSpPr>
        <p:spPr>
          <a:prstGeom prst="rect">
            <a:avLst/>
          </a:prstGeom>
        </p:spPr>
        <p:txBody>
          <a:bodyPr/>
          <a:lstStyle/>
          <a:p>
            <a:pPr marL="285750" indent="-285750">
              <a:buSzPct val="100000"/>
              <a:buAutoNum type="arabicPeriod"/>
            </a:pPr>
            <a:r>
              <a:t>After the initial PTD hearing defendants have at least two opportunities to a review of the decision</a:t>
            </a:r>
          </a:p>
          <a:p>
            <a:pPr marL="285750" indent="-285750">
              <a:buSzPct val="100000"/>
              <a:buAutoNum type="arabicPeriod"/>
            </a:pPr>
            <a:r>
              <a:t>We did not observe any issues relating to the speed of reviews, which took place well within specified time limits</a:t>
            </a:r>
          </a:p>
          <a:p>
            <a:r>
              <a:t>3.  For reviews in the Crown Court, the defendant was generally not present:</a:t>
            </a:r>
          </a:p>
          <a:p>
            <a:pPr marL="214312" indent="-214312">
              <a:buSzPct val="100000"/>
              <a:buChar char="-"/>
            </a:pPr>
            <a:r>
              <a:t>None of the practitioners could offer a clear explanation as to why this was, other than to suggest it was simply habitual</a:t>
            </a:r>
          </a:p>
          <a:p>
            <a:endParaRPr/>
          </a:p>
          <a:p>
            <a:r>
              <a:t>4. The same issues encountered in the initial PTD hearing were also present at the review stage – i.e. limited reasoning, no evidence or witnesses offered, and brevity</a:t>
            </a:r>
          </a:p>
          <a:p>
            <a:endParaRPr/>
          </a:p>
          <a:p>
            <a:r>
              <a:t>5. There was also some evidence to suggest that there was an informal ‘reversal’ of the burden on the parties in PTD hearings</a:t>
            </a:r>
          </a:p>
          <a:p>
            <a:pPr marL="214312" indent="-214312">
              <a:buSzPct val="100000"/>
              <a:buChar char="-"/>
            </a:pPr>
            <a:r>
              <a:t>The presumption that the defendant will be released is applicable at all stages of the PTD process</a:t>
            </a:r>
          </a:p>
          <a:p>
            <a:pPr marL="214312" indent="-214312">
              <a:buSzPct val="100000"/>
              <a:buChar char="-"/>
            </a:pPr>
            <a:r>
              <a:t>The burden is therefore always on the prosecution to show that detention is necessary</a:t>
            </a:r>
          </a:p>
          <a:p>
            <a:pPr marL="214312" indent="-214312">
              <a:buSzPct val="100000"/>
              <a:buChar char="-"/>
            </a:pPr>
            <a:r>
              <a:t>Yet, there was some evidence to suggest that, at the review stage, some judges seemed to expect detained defendants to show why they should be released</a:t>
            </a:r>
          </a:p>
          <a:p>
            <a:pPr marL="214312" indent="-214312">
              <a:buSzPct val="100000"/>
              <a:buChar char="-"/>
            </a:pPr>
            <a:r>
              <a:t>This, effectively, reversed the burden, placing it on the defence and negating the presumption of release</a:t>
            </a:r>
          </a:p>
          <a:p>
            <a:r>
              <a:t>-  This finding was based on a combination of observation, responses to interviews and the survey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Shape 221"/>
          <p:cNvSpPr>
            <a:spLocks noGrp="1" noRot="1" noChangeAspect="1"/>
          </p:cNvSpPr>
          <p:nvPr>
            <p:ph type="sldImg"/>
          </p:nvPr>
        </p:nvSpPr>
        <p:spPr>
          <a:prstGeom prst="rect">
            <a:avLst/>
          </a:prstGeom>
        </p:spPr>
        <p:txBody>
          <a:bodyPr/>
          <a:lstStyle/>
          <a:p>
            <a:endParaRPr/>
          </a:p>
        </p:txBody>
      </p:sp>
      <p:sp>
        <p:nvSpPr>
          <p:cNvPr id="222" name="Shape 222"/>
          <p:cNvSpPr>
            <a:spLocks noGrp="1"/>
          </p:cNvSpPr>
          <p:nvPr>
            <p:ph type="body" sz="quarter" idx="1"/>
          </p:nvPr>
        </p:nvSpPr>
        <p:spPr>
          <a:prstGeom prst="rect">
            <a:avLst/>
          </a:prstGeom>
        </p:spPr>
        <p:txBody>
          <a:bodyPr/>
          <a:lstStyle/>
          <a:p>
            <a:pPr marL="200526" indent="-200526">
              <a:buSzPct val="100000"/>
              <a:buAutoNum type="arabicPeriod"/>
            </a:pPr>
            <a:r>
              <a:t>The 25% of cases where D was acquitted or case was dropped, the majority were dropped (rather than acquitted after trial (7 our of 11), and of those seven cases most involved assault allegedly committed in the context of domestic violence, and they indicate particular problems with this category of case. The alleged offence, in itself, is not serious (all of them apart from the case of actual bodily harm, are summary-only offences), and the defendant was often RIC only after thy had been granted conditional bail and breached it. </a:t>
            </a:r>
            <a:br/>
            <a:endParaRPr/>
          </a:p>
          <a:p>
            <a:pPr marL="200526" indent="-200526">
              <a:buSzPct val="100000"/>
              <a:buAutoNum type="arabicPeriod"/>
            </a:pPr>
            <a:r>
              <a:t>Of those who received a custodial sentence, nearly all received a sentence longer than the time spent in PTD, suggesting that when pre-trial detention is used appropriately it is not generally excessive in length</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Shape 227"/>
          <p:cNvSpPr>
            <a:spLocks noGrp="1" noRot="1" noChangeAspect="1"/>
          </p:cNvSpPr>
          <p:nvPr>
            <p:ph type="sldImg"/>
          </p:nvPr>
        </p:nvSpPr>
        <p:spPr>
          <a:prstGeom prst="rect">
            <a:avLst/>
          </a:prstGeom>
        </p:spPr>
        <p:txBody>
          <a:bodyPr/>
          <a:lstStyle/>
          <a:p>
            <a:endParaRPr/>
          </a:p>
        </p:txBody>
      </p:sp>
      <p:sp>
        <p:nvSpPr>
          <p:cNvPr id="228" name="Shape 228"/>
          <p:cNvSpPr>
            <a:spLocks noGrp="1"/>
          </p:cNvSpPr>
          <p:nvPr>
            <p:ph type="body" sz="quarter" idx="1"/>
          </p:nvPr>
        </p:nvSpPr>
        <p:spPr>
          <a:prstGeom prst="rect">
            <a:avLst/>
          </a:prstGeom>
        </p:spPr>
        <p:txBody>
          <a:bodyPr/>
          <a:lstStyle/>
          <a:p>
            <a:pPr marL="285750" indent="-285750">
              <a:buSzPct val="100000"/>
              <a:buAutoNum type="arabicPeriod"/>
            </a:pPr>
            <a:r>
              <a:t>There are some areas of concern raised in this presentation and we have made a number of recommendations to tackle these issues</a:t>
            </a:r>
          </a:p>
          <a:p>
            <a:pPr marL="285750" indent="-285750">
              <a:buSzPct val="100000"/>
              <a:buAutoNum type="arabicPeriod"/>
            </a:pPr>
            <a:endParaRPr/>
          </a:p>
          <a:p>
            <a:pPr marL="285750" indent="-285750">
              <a:buSzPct val="100000"/>
              <a:buAutoNum type="arabicPeriod" startAt="2"/>
            </a:pPr>
            <a:r>
              <a:t>The law on pre-trial detention – which, over four decades, has been subject to numerous amendments across various statutes – is complex</a:t>
            </a:r>
          </a:p>
          <a:p>
            <a:pPr marL="214312" indent="-214312">
              <a:buSzPct val="100000"/>
              <a:buChar char="-"/>
            </a:pPr>
            <a:r>
              <a:t>We therefore recommend that it be simplified and codified in one statute</a:t>
            </a:r>
          </a:p>
          <a:p>
            <a:endParaRPr/>
          </a:p>
          <a:p>
            <a:r>
              <a:t>3. Judges and prosecutors appeared to have had limited training on ECHR standards; this should therefore be remedied with regular training and updating on relevant ECHR standards in the area of PTD</a:t>
            </a:r>
          </a:p>
          <a:p>
            <a:endParaRPr/>
          </a:p>
          <a:p>
            <a:r>
              <a:t>4. Due to the lack of regulation on the issue, we recommend that the legal framework be amended to ensure that defendants have automatic access to information prior to PTD hearings</a:t>
            </a:r>
          </a:p>
          <a:p>
            <a:pPr marL="214312" indent="-214312">
              <a:buSzPct val="100000"/>
              <a:buChar char="-"/>
            </a:pPr>
            <a:r>
              <a:t>At present, we believe that the current regime is in breach of EU standards since disclosure of information is not obligatory</a:t>
            </a:r>
          </a:p>
          <a:p>
            <a:pPr marL="214312" indent="-214312">
              <a:buSzPct val="100000"/>
              <a:buChar char="-"/>
            </a:pPr>
            <a:endParaRPr/>
          </a:p>
          <a:p>
            <a:r>
              <a:t>5. Generally, more time and resources should be made available by the UK Government to relieve pressure on the courts and allow more thorough consideration of PTD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Shape 233"/>
          <p:cNvSpPr>
            <a:spLocks noGrp="1" noRot="1" noChangeAspect="1"/>
          </p:cNvSpPr>
          <p:nvPr>
            <p:ph type="sldImg"/>
          </p:nvPr>
        </p:nvSpPr>
        <p:spPr>
          <a:prstGeom prst="rect">
            <a:avLst/>
          </a:prstGeom>
        </p:spPr>
        <p:txBody>
          <a:bodyPr/>
          <a:lstStyle/>
          <a:p>
            <a:endParaRPr/>
          </a:p>
        </p:txBody>
      </p:sp>
      <p:sp>
        <p:nvSpPr>
          <p:cNvPr id="234" name="Shape 234"/>
          <p:cNvSpPr>
            <a:spLocks noGrp="1"/>
          </p:cNvSpPr>
          <p:nvPr>
            <p:ph type="body" sz="quarter" idx="1"/>
          </p:nvPr>
        </p:nvSpPr>
        <p:spPr>
          <a:prstGeom prst="rect">
            <a:avLst/>
          </a:prstGeom>
        </p:spPr>
        <p:txBody>
          <a:bodyPr/>
          <a:lstStyle/>
          <a:p>
            <a:pPr marL="285750" indent="-285750">
              <a:buSzPct val="100000"/>
              <a:buAutoNum type="arabicPeriod"/>
            </a:pPr>
            <a:r>
              <a:t>As a result of the concerning finding relating to the burden in PTD hearings, we would recommend an amendment that would clarify that the burden is always on the prosecution to show that detention is necessary and to emphasise that there is a presumption the defendant will be released</a:t>
            </a:r>
          </a:p>
          <a:p>
            <a:pPr marL="285750" indent="-285750">
              <a:buSzPct val="100000"/>
              <a:buAutoNum type="arabicPeriod"/>
            </a:pPr>
            <a:endParaRPr/>
          </a:p>
          <a:p>
            <a:pPr marL="285750" indent="-285750">
              <a:buSzPct val="100000"/>
              <a:buAutoNum type="arabicPeriod" startAt="2"/>
            </a:pPr>
            <a:r>
              <a:t>Again, we would generally recommend that the UK Government make available more resources for bail information services and bail hostels, to ensure that both are sufficiently accessible for the courts in considering and ordering alternatives to detention</a:t>
            </a:r>
          </a:p>
          <a:p>
            <a:pPr marL="285750" indent="-285750">
              <a:buSzPct val="100000"/>
              <a:buAutoNum type="arabicPeriod" startAt="2"/>
            </a:pPr>
            <a:endParaRPr/>
          </a:p>
          <a:p>
            <a:pPr marL="285750" indent="-285750">
              <a:buSzPct val="100000"/>
              <a:buAutoNum type="arabicPeriod" startAt="3"/>
            </a:pPr>
            <a:r>
              <a:t>Due to the concerns expressed by practitioners, we would recommend a review of the mechanisms that currently exist for ensuring conditions are monitored and enforced</a:t>
            </a:r>
          </a:p>
          <a:p>
            <a:pPr marL="285750" indent="-285750">
              <a:buSzPct val="100000"/>
              <a:buAutoNum type="arabicPeriod" startAt="3"/>
            </a:pPr>
            <a:endParaRPr/>
          </a:p>
          <a:p>
            <a:pPr marL="285750" indent="-285750">
              <a:buSzPct val="100000"/>
              <a:buAutoNum type="arabicPeriod" startAt="4"/>
            </a:pPr>
            <a:r>
              <a:t>Finally, we would recommend that regulation be amended to clarify that judges must clearly announce their decisions regarding PTD in open court and explain their reasoning with reference to the facts of the case and the submissions of the parties</a:t>
            </a:r>
          </a:p>
          <a:p>
            <a:pPr marL="285750" indent="-285750">
              <a:buSzPct val="100000"/>
              <a:buAutoNum type="arabicPeriod" startAt="4"/>
            </a:pPr>
            <a:endParaRPr/>
          </a:p>
          <a:p>
            <a:pPr marL="285750" indent="-285750">
              <a:buSzPct val="100000"/>
              <a:buAutoNum type="arabicPeriod" startAt="5"/>
            </a:pPr>
            <a:r>
              <a:t>Thank you for listening – do you have any questions?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Shape 239"/>
          <p:cNvSpPr>
            <a:spLocks noGrp="1" noRot="1" noChangeAspect="1"/>
          </p:cNvSpPr>
          <p:nvPr>
            <p:ph type="sldImg"/>
          </p:nvPr>
        </p:nvSpPr>
        <p:spPr>
          <a:prstGeom prst="rect">
            <a:avLst/>
          </a:prstGeom>
        </p:spPr>
        <p:txBody>
          <a:bodyPr/>
          <a:lstStyle/>
          <a:p>
            <a:endParaRPr/>
          </a:p>
        </p:txBody>
      </p:sp>
      <p:sp>
        <p:nvSpPr>
          <p:cNvPr id="240" name="Shape 240"/>
          <p:cNvSpPr>
            <a:spLocks noGrp="1"/>
          </p:cNvSpPr>
          <p:nvPr>
            <p:ph type="body" sz="quarter" idx="1"/>
          </p:nvPr>
        </p:nvSpPr>
        <p:spPr>
          <a:prstGeom prst="rect">
            <a:avLst/>
          </a:prstGeom>
        </p:spPr>
        <p:txBody>
          <a:bodyPr/>
          <a:lstStyle/>
          <a:p>
            <a:pPr marL="200526" indent="-200526">
              <a:buSzPct val="100000"/>
              <a:buAutoNum type="arabicPeriod"/>
            </a:pPr>
            <a:r>
              <a:t>Lack of disclosure to the defence means that their ability to prepare for PTD hearings is limited, and therefore their submissions are short. </a:t>
            </a:r>
            <a:br/>
            <a:endParaRPr/>
          </a:p>
          <a:p>
            <a:pPr marL="200526" indent="-200526">
              <a:buSzPct val="100000"/>
              <a:buAutoNum type="arabicPeriod"/>
            </a:pPr>
            <a:r>
              <a:t>Limited information to the court encourages short hearings, and means that courts do not have adequate information to make an assessment of the strength of the evidence (a relevant factor in assessing whether the grounds are satisfied), or an assessment of whether a custodial sentence is likely.</a:t>
            </a:r>
            <a:br/>
            <a:endParaRPr/>
          </a:p>
          <a:p>
            <a:pPr marL="200526" indent="-200526">
              <a:buSzPct val="100000"/>
              <a:buAutoNum type="arabicPeriod"/>
            </a:pPr>
            <a:r>
              <a:t>Lack of reasoned decisions reduces the confidence of defendants and defence lawyers, in particular, that defence representations have been taken into account.</a:t>
            </a:r>
            <a:b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Shape 245"/>
          <p:cNvSpPr>
            <a:spLocks noGrp="1" noRot="1" noChangeAspect="1"/>
          </p:cNvSpPr>
          <p:nvPr>
            <p:ph type="sldImg"/>
          </p:nvPr>
        </p:nvSpPr>
        <p:spPr>
          <a:prstGeom prst="rect">
            <a:avLst/>
          </a:prstGeom>
        </p:spPr>
        <p:txBody>
          <a:bodyPr/>
          <a:lstStyle/>
          <a:p>
            <a:endParaRPr/>
          </a:p>
        </p:txBody>
      </p:sp>
      <p:sp>
        <p:nvSpPr>
          <p:cNvPr id="246" name="Shape 246"/>
          <p:cNvSpPr>
            <a:spLocks noGrp="1"/>
          </p:cNvSpPr>
          <p:nvPr>
            <p:ph type="body" sz="quarter" idx="1"/>
          </p:nvPr>
        </p:nvSpPr>
        <p:spPr>
          <a:prstGeom prst="rect">
            <a:avLst/>
          </a:prstGeom>
        </p:spPr>
        <p:txBody>
          <a:bodyPr/>
          <a:lstStyle/>
          <a:p>
            <a:pPr marL="200526" indent="-200526">
              <a:buSzPct val="100000"/>
              <a:buAutoNum type="arabicPeriod"/>
            </a:pPr>
            <a:r>
              <a:t>In the present political climate, we can see no prospect of the Bail Act being amended or bail law being codified. The defence profession is more concerned with disclosure generally, particularly given that defendants are being required to give a plea in the absence of full disclosure. Our advocacy has, therefore, focused on the Criminal Procedure Rules Committee regarding the rules on (a) disclosure to the defence, (b) adequate time to be devoted to PTD hearings, and (c) reasoned decisions.</a:t>
            </a:r>
            <a:br/>
            <a:endParaRPr/>
          </a:p>
          <a:p>
            <a:pPr marL="200526" indent="-200526">
              <a:buSzPct val="100000"/>
              <a:buAutoNum type="arabicPeriod"/>
            </a:pPr>
            <a:r>
              <a:t>Disclosure to the defence - Currently Rule 14 only requires disclosure of information/materials by then P to the court, and makes no mention of it being provided prior to the hearing. The Committee is considering adding a Rule that requires P to provide the defendant with all the information in the prosecutor’s possession which is material to what the court must decide— (a) as soon as practicable, and (b) in any event, no later than the beginning of the day on which the court will consider bail.</a:t>
            </a:r>
            <a:br/>
            <a:endParaRPr/>
          </a:p>
          <a:p>
            <a:pPr marL="200526" indent="-200526">
              <a:buSzPct val="100000"/>
              <a:buAutoNum type="arabicPeriod"/>
            </a:pPr>
            <a:r>
              <a:t>Adequate time and resources for PTD hearings - no rule regarding this at present, although there is a similar rule in relation to applications for search warrants.</a:t>
            </a:r>
            <a:br/>
            <a:endParaRPr/>
          </a:p>
          <a:p>
            <a:pPr marL="200526" indent="-200526">
              <a:buSzPct val="100000"/>
              <a:buAutoNum type="arabicPeriod"/>
            </a:pPr>
            <a:r>
              <a:t>Reasoned decisions - current rule provides that where a court makes  decision to withhold bail it must  announce the reasons for the decision in terms the defendant can understand (with help, if necessary). This does not go as far as we would like, but it does represent an advance.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Shape 251"/>
          <p:cNvSpPr>
            <a:spLocks noGrp="1" noRot="1" noChangeAspect="1"/>
          </p:cNvSpPr>
          <p:nvPr>
            <p:ph type="sldImg"/>
          </p:nvPr>
        </p:nvSpPr>
        <p:spPr>
          <a:prstGeom prst="rect">
            <a:avLst/>
          </a:prstGeom>
        </p:spPr>
        <p:txBody>
          <a:bodyPr/>
          <a:lstStyle/>
          <a:p>
            <a:endParaRPr/>
          </a:p>
        </p:txBody>
      </p:sp>
      <p:sp>
        <p:nvSpPr>
          <p:cNvPr id="252" name="Shape 252"/>
          <p:cNvSpPr>
            <a:spLocks noGrp="1"/>
          </p:cNvSpPr>
          <p:nvPr>
            <p:ph type="body" sz="quarter" idx="1"/>
          </p:nvPr>
        </p:nvSpPr>
        <p:spPr>
          <a:prstGeom prst="rect">
            <a:avLst/>
          </a:prstGeom>
        </p:spPr>
        <p:txBody>
          <a:bodyPr/>
          <a:lstStyle/>
          <a:p>
            <a:r>
              <a:t>Deciding whether to grant bail to a defendant is essentially an exercise in risk assessment and management. Our research shows that the problem is  somewhat more complex (especially DV cases where D is remanded in custody after breaching bail conditions) than suggested by these headline figures. However, it indicates that a number of changes could be made which would result in a better, more effective, assessment of risk.</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prstGeom prst="rect">
            <a:avLst/>
          </a:prstGeom>
        </p:spPr>
        <p:txBody>
          <a:bodyPr/>
          <a:lstStyle/>
          <a:p>
            <a:endParaRPr/>
          </a:p>
        </p:txBody>
      </p:sp>
      <p:sp>
        <p:nvSpPr>
          <p:cNvPr id="149" name="Shape 149"/>
          <p:cNvSpPr>
            <a:spLocks noGrp="1"/>
          </p:cNvSpPr>
          <p:nvPr>
            <p:ph type="body" sz="quarter" idx="1"/>
          </p:nvPr>
        </p:nvSpPr>
        <p:spPr>
          <a:prstGeom prst="rect">
            <a:avLst/>
          </a:prstGeom>
        </p:spPr>
        <p:txBody>
          <a:bodyPr/>
          <a:lstStyle/>
          <a:p>
            <a:r>
              <a:t> 1. The available grounds for denying bail vary dependent on whether the defendant is charged with a serious imprisonable offence or a minor non-imprisonable offence, but these are the primary grounds.</a:t>
            </a:r>
          </a:p>
          <a:p>
            <a:pPr marL="214312" indent="-214312">
              <a:buSzPct val="100000"/>
              <a:buChar char="-"/>
            </a:pPr>
            <a:endParaRPr/>
          </a:p>
          <a:p>
            <a:r>
              <a:t>2. In deciding whether these grounds exist, the court must have regard to a number of factors which include:</a:t>
            </a:r>
          </a:p>
          <a:p>
            <a:pPr marL="214312" indent="-214312">
              <a:buSzPct val="100000"/>
              <a:buChar char="-"/>
            </a:pPr>
            <a:r>
              <a:t>The nature and seriousness of the offence</a:t>
            </a:r>
          </a:p>
          <a:p>
            <a:pPr marL="214312" indent="-214312">
              <a:buSzPct val="100000"/>
              <a:buChar char="-"/>
            </a:pPr>
            <a:r>
              <a:t>The probable outcome in the case and the likely sentence</a:t>
            </a:r>
          </a:p>
          <a:p>
            <a:pPr marL="214312" indent="-214312">
              <a:buSzPct val="100000"/>
              <a:buChar char="-"/>
            </a:pPr>
            <a:r>
              <a:t>The character of the defendant</a:t>
            </a:r>
          </a:p>
          <a:p>
            <a:pPr marL="214312" indent="-214312">
              <a:buSzPct val="100000"/>
              <a:buChar char="-"/>
            </a:pPr>
            <a:r>
              <a:t>The antecedents of the defendant (previous convictions) </a:t>
            </a:r>
          </a:p>
          <a:p>
            <a:pPr marL="214312" indent="-214312">
              <a:buSzPct val="100000"/>
              <a:buChar char="-"/>
            </a:pPr>
            <a:r>
              <a:t>And the defendant’s previous record on bail (e.g. has he/she routinely breached bail conditions in the past or failed to surrender when released on bail)</a:t>
            </a:r>
            <a:br/>
            <a:endParaRPr/>
          </a:p>
          <a:p>
            <a:r>
              <a:t>3. The initial decision is made by a magistrates’ court. Defendant may make up to two applications in a magistrates’ court (presided over by lay magistrates or a District Judge) and, thereafter, may apply to a Crown Court.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prstGeom prst="rect">
            <a:avLst/>
          </a:prstGeom>
        </p:spPr>
        <p:txBody>
          <a:bodyPr/>
          <a:lstStyle/>
          <a:p>
            <a:endParaRPr/>
          </a:p>
        </p:txBody>
      </p:sp>
      <p:sp>
        <p:nvSpPr>
          <p:cNvPr id="155" name="Shape 155"/>
          <p:cNvSpPr>
            <a:spLocks noGrp="1"/>
          </p:cNvSpPr>
          <p:nvPr>
            <p:ph type="body" sz="quarter" idx="1"/>
          </p:nvPr>
        </p:nvSpPr>
        <p:spPr>
          <a:prstGeom prst="rect">
            <a:avLst/>
          </a:prstGeom>
        </p:spPr>
        <p:txBody>
          <a:bodyPr/>
          <a:lstStyle/>
          <a:p>
            <a:pPr marL="285750" indent="-285750">
              <a:buSzPct val="100000"/>
              <a:buAutoNum type="arabicPeriod"/>
            </a:pPr>
            <a:r>
              <a:t>If the court decides to release the defendant, this will either be on unconditional or conditional bail</a:t>
            </a:r>
          </a:p>
          <a:p>
            <a:pPr marL="214312" indent="-214312">
              <a:buSzPct val="100000"/>
              <a:buChar char="-"/>
            </a:pPr>
            <a:r>
              <a:t>Unconditional bail is generally granted where the court perceives no risks related to releasing the defendant</a:t>
            </a:r>
          </a:p>
          <a:p>
            <a:pPr marL="214312" indent="-214312">
              <a:buSzPct val="100000"/>
              <a:buChar char="-"/>
            </a:pPr>
            <a:r>
              <a:t>It imposes no requirements on the defendant, other than to attend at the next court hearing</a:t>
            </a:r>
          </a:p>
          <a:p>
            <a:endParaRPr/>
          </a:p>
          <a:p>
            <a:r>
              <a:t>2. Conditional bail is generally granted when the court believes there are risks associated to releasing the defendant, but detention cannot be justified</a:t>
            </a:r>
          </a:p>
          <a:p>
            <a:pPr marL="214312" indent="-214312">
              <a:buSzPct val="100000"/>
              <a:buChar char="-"/>
            </a:pPr>
            <a:r>
              <a:t>Again, this will normally be used when the court believes there is a risk that the defendant will fail to surrender; will offend on bail; or will interfere with witnesses</a:t>
            </a:r>
          </a:p>
          <a:p>
            <a:endParaRPr/>
          </a:p>
          <a:p>
            <a:r>
              <a:t>3. The conditions imposed on the defendant (alongside the requirement to return to court) will depend on the court’s assessment of the risks:</a:t>
            </a:r>
          </a:p>
          <a:p>
            <a:pPr marL="214312" indent="-214312">
              <a:buSzPct val="100000"/>
              <a:buChar char="-"/>
            </a:pPr>
            <a:r>
              <a:t>The court has wide discretion as to what conditions it can impose, but the primary conditions used are sureties and securities (i.e. ‘money bail’); a condition of residence (to live at a specific address); the imposition of a curfew, often electronically monitored; to stay away from a person or location; and to report to a police station</a:t>
            </a:r>
          </a:p>
          <a:p>
            <a:endParaRPr/>
          </a:p>
          <a:p>
            <a:r>
              <a:t>4. Failing to surrender to the court’s custody and breaching bail conditions are not criminal offences – but a defendant can be arrested for doing either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noRot="1" noChangeAspect="1"/>
          </p:cNvSpPr>
          <p:nvPr>
            <p:ph type="sldImg"/>
          </p:nvPr>
        </p:nvSpPr>
        <p:spPr>
          <a:prstGeom prst="rect">
            <a:avLst/>
          </a:prstGeom>
        </p:spPr>
        <p:txBody>
          <a:bodyPr/>
          <a:lstStyle/>
          <a:p>
            <a:endParaRPr/>
          </a:p>
        </p:txBody>
      </p:sp>
      <p:sp>
        <p:nvSpPr>
          <p:cNvPr id="161" name="Shape 161"/>
          <p:cNvSpPr>
            <a:spLocks noGrp="1"/>
          </p:cNvSpPr>
          <p:nvPr>
            <p:ph type="body" sz="quarter" idx="1"/>
          </p:nvPr>
        </p:nvSpPr>
        <p:spPr>
          <a:prstGeom prst="rect">
            <a:avLst/>
          </a:prstGeom>
        </p:spPr>
        <p:txBody>
          <a:bodyPr/>
          <a:lstStyle/>
          <a:p>
            <a:pPr marL="285750" indent="-285750">
              <a:buSzPct val="100000"/>
              <a:buAutoNum type="arabicPeriod"/>
            </a:pPr>
            <a:r>
              <a:t>Little research has been conducted on PTD in this jurisdiction and that which has been carried out was carried out over a decade ago.</a:t>
            </a:r>
            <a:br/>
            <a:endParaRPr/>
          </a:p>
          <a:p>
            <a:pPr marL="285750" indent="-285750">
              <a:buSzPct val="100000"/>
              <a:buAutoNum type="arabicPeriod"/>
            </a:pPr>
            <a:r>
              <a:t>Previous research identified a number of issues:</a:t>
            </a:r>
          </a:p>
          <a:p>
            <a:pPr marL="214312" indent="-214312">
              <a:buSzPct val="100000"/>
              <a:buChar char="-"/>
            </a:pPr>
            <a:r>
              <a:t>The use of PTD varied significantly between different courts, arguably creating a form of ‘postcode’ lottery regarding its use</a:t>
            </a:r>
          </a:p>
          <a:p>
            <a:pPr marL="214312" indent="-214312">
              <a:buSzPct val="100000"/>
              <a:buChar char="-"/>
            </a:pPr>
            <a:r>
              <a:t>Stipendiary Magistrates (now known as DJs) tended to be less likely to grant bail than lay magistrates</a:t>
            </a:r>
          </a:p>
          <a:p>
            <a:pPr marL="214312" indent="-214312">
              <a:buSzPct val="100000"/>
              <a:buChar char="-"/>
            </a:pPr>
            <a:r>
              <a:t>Prosecution applications (whether they be for detention or release) tended to be granted</a:t>
            </a:r>
          </a:p>
          <a:p>
            <a:pPr marL="214312" indent="-214312">
              <a:buSzPct val="100000"/>
              <a:buChar char="-"/>
            </a:pPr>
            <a:r>
              <a:t>There was a lack of adversarialism in proceedings – in short, defence and prosecution tended not to challenge each other with custody opposed in only half of cases</a:t>
            </a:r>
          </a:p>
          <a:p>
            <a:pPr marL="214312" indent="-214312">
              <a:buSzPct val="100000"/>
              <a:buChar char="-"/>
            </a:pPr>
            <a:r>
              <a:t>Additionally, where a defendant insisted his/her lawyer apply for release despite the lawyer’s advice, the lawyer used ‘coded’ language to indicated this to the magistrate or judge</a:t>
            </a:r>
          </a:p>
          <a:p>
            <a:pPr marL="214312" indent="-214312">
              <a:buSzPct val="100000"/>
              <a:buChar char="-"/>
            </a:pPr>
            <a:r>
              <a:t>Little time was spent on PTD hearings, 5 minutes or less in 86% of cases, with 60% of hearings where P seeking RIC lasting 5 minutes or less</a:t>
            </a:r>
          </a:p>
          <a:p>
            <a:pPr marL="214312" indent="-214312">
              <a:buSzPct val="100000"/>
              <a:buChar char="-"/>
            </a:pPr>
            <a:r>
              <a:t>Additionally, the courts and prosecution were reliant on police information when considering cases and the availability of bail information schemes (which we will cover later) was inadequate</a:t>
            </a:r>
            <a:br/>
            <a:endParaRPr/>
          </a:p>
          <a:p>
            <a:r>
              <a:t>3. Most of these findings were replicated in our study although: (1) we do not have valid data on the grant rates of lay magistrates v District Judges, (2) lack of adversarialism needs to be unpacked - the majority of P applications were for unconditional bail - although ti is likely that defence lawyers d=tend to tailor their applications to what they think a court is willing to consider.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Shape 166"/>
          <p:cNvSpPr>
            <a:spLocks noGrp="1" noRot="1" noChangeAspect="1"/>
          </p:cNvSpPr>
          <p:nvPr>
            <p:ph type="sldImg"/>
          </p:nvPr>
        </p:nvSpPr>
        <p:spPr>
          <a:prstGeom prst="rect">
            <a:avLst/>
          </a:prstGeom>
        </p:spPr>
        <p:txBody>
          <a:bodyPr/>
          <a:lstStyle/>
          <a:p>
            <a:endParaRPr/>
          </a:p>
        </p:txBody>
      </p:sp>
      <p:sp>
        <p:nvSpPr>
          <p:cNvPr id="167" name="Shape 167"/>
          <p:cNvSpPr>
            <a:spLocks noGrp="1"/>
          </p:cNvSpPr>
          <p:nvPr>
            <p:ph type="body" sz="quarter" idx="1"/>
          </p:nvPr>
        </p:nvSpPr>
        <p:spPr>
          <a:prstGeom prst="rect">
            <a:avLst/>
          </a:prstGeom>
        </p:spPr>
        <p:txBody>
          <a:bodyPr/>
          <a:lstStyle/>
          <a:p>
            <a:pPr marL="285750" indent="-285750">
              <a:buSzPct val="100000"/>
              <a:buAutoNum type="arabicPeriod" startAt="4"/>
            </a:pPr>
            <a:r>
              <a:t>Defendants were normally present at PTD hearings, with the exceptions oft Crown Court hearings (which were the minority of hearings) and at a number of second hearings in magistrates’</a:t>
            </a:r>
          </a:p>
          <a:p>
            <a:pPr marL="214312" indent="-214312">
              <a:buSzPct val="100000"/>
              <a:buChar char="-"/>
            </a:pPr>
            <a:r>
              <a:t>Defendants were also normally represented by a lawyer at PTD hearings, with a small number of unrepresented defendants. We wanted to ask judges/magistrates why defendants were not produced in person, but not allowed to ask that question by the Presiding Judge, who also objected to a question about what changes they would like to see.</a:t>
            </a:r>
          </a:p>
          <a:p>
            <a:endParaRPr/>
          </a:p>
          <a:p>
            <a:r>
              <a:t>5. When defendants were detained at the pre-trial stage, trials normally took place relatively quickly</a:t>
            </a:r>
          </a:p>
          <a:p>
            <a:pPr marL="214312" indent="-214312">
              <a:buSzPct val="100000"/>
              <a:buChar char="-"/>
            </a:pPr>
            <a:r>
              <a:t>The primary reason for this were custody time limits, which set maximum periods in which defendants can be held in pre-trial detention</a:t>
            </a:r>
          </a:p>
          <a:p>
            <a:pPr marL="214312" indent="-214312">
              <a:buSzPct val="100000"/>
              <a:buChar char="-"/>
            </a:pPr>
            <a:r>
              <a:t>Breaching these limits would mean, unless extended, the release of the defendant</a:t>
            </a:r>
          </a:p>
          <a:p>
            <a:endParaRPr/>
          </a:p>
          <a:p>
            <a:r>
              <a:t>6. Most of the hearings were routine, in that they were brief, with little discussion or debate about the issues involved:</a:t>
            </a:r>
          </a:p>
          <a:p>
            <a:pPr marL="214312" indent="-214312">
              <a:buSzPct val="100000"/>
              <a:buChar char="-"/>
            </a:pPr>
            <a:r>
              <a:t>Hearings were often uncontested (i.e. the prosecution and defence agreed or did not challenge each other)</a:t>
            </a:r>
          </a:p>
          <a:p>
            <a:pPr marL="214312" indent="-214312">
              <a:buSzPct val="100000"/>
              <a:buChar char="-"/>
            </a:pPr>
            <a:r>
              <a:t>They were reliant on police and prosecution information and evidence (the reliability of which was questioned by some practitioners)</a:t>
            </a:r>
          </a:p>
          <a:p>
            <a:pPr marL="214312" indent="-214312">
              <a:buSzPct val="100000"/>
              <a:buChar char="-"/>
            </a:pPr>
            <a:r>
              <a:t>They were generally short (with most hearings lasting only a few minutes) </a:t>
            </a:r>
          </a:p>
          <a:p>
            <a:pPr marL="214312" indent="-214312">
              <a:buSzPct val="100000"/>
              <a:buChar char="-"/>
            </a:pPr>
            <a:r>
              <a:t>And they were generally formalistic – that is, there were repetitive patterns to the submissions and reasoning used which often reflected the ‘formal’ wording of the Bail Act</a:t>
            </a:r>
          </a:p>
          <a:p>
            <a:pPr marL="214312" indent="-214312">
              <a:buSzPct val="100000"/>
              <a:buChar char="-"/>
            </a:pPr>
            <a:endParaRPr/>
          </a:p>
          <a:p>
            <a:r>
              <a:t>7. Many defence lawyers expressed the view that the court tended to favour prosecution submissions over those of the defence and relied on non-statutory criteria in justifying detention (that is, criteria that did not fall within the ‘grounds’ for withholding bail outlined in the Bail Act). Examples given included the weight given to seriousness of the offence and a defendant’s previous convictions. This suggests that confidence may be improved if judges/magistrates gave reasoned decisions for RIC.</a:t>
            </a:r>
          </a:p>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Shape 174"/>
          <p:cNvSpPr>
            <a:spLocks noGrp="1" noRot="1" noChangeAspect="1"/>
          </p:cNvSpPr>
          <p:nvPr>
            <p:ph type="sldImg"/>
          </p:nvPr>
        </p:nvSpPr>
        <p:spPr>
          <a:prstGeom prst="rect">
            <a:avLst/>
          </a:prstGeom>
        </p:spPr>
        <p:txBody>
          <a:bodyPr/>
          <a:lstStyle/>
          <a:p>
            <a:endParaRPr/>
          </a:p>
        </p:txBody>
      </p:sp>
      <p:sp>
        <p:nvSpPr>
          <p:cNvPr id="175" name="Shape 175"/>
          <p:cNvSpPr>
            <a:spLocks noGrp="1"/>
          </p:cNvSpPr>
          <p:nvPr>
            <p:ph type="body" sz="quarter" idx="1"/>
          </p:nvPr>
        </p:nvSpPr>
        <p:spPr>
          <a:prstGeom prst="rect">
            <a:avLst/>
          </a:prstGeom>
        </p:spPr>
        <p:txBody>
          <a:bodyPr/>
          <a:lstStyle/>
          <a:p>
            <a:pPr marL="285750" indent="-285750">
              <a:buSzPct val="100000"/>
              <a:buAutoNum type="arabicPeriod"/>
            </a:pPr>
            <a:r>
              <a:t>This table outlines the high success rate the prosecution had in the hearings we observed</a:t>
            </a:r>
          </a:p>
          <a:p>
            <a:pPr marL="285750" indent="-285750">
              <a:buSzPct val="100000"/>
              <a:buAutoNum type="arabicPeriod"/>
            </a:pPr>
            <a:r>
              <a:t>As you can see, 73% of applications to detain a defendant were successful, 100% of applications to release with conditions were granted, and 83% of applications for unconditional bail were accepted by the court</a:t>
            </a:r>
          </a:p>
          <a:p>
            <a:pPr marL="285750" indent="-285750">
              <a:buSzPct val="100000"/>
              <a:buAutoNum type="arabicPeriod"/>
            </a:pPr>
            <a:r>
              <a:t>Those category ‘unknown/unclear’ generally related to hearings where the prosecution made no obvious application or the nature of their application was unclear</a:t>
            </a:r>
          </a:p>
          <a:p>
            <a:pPr marL="214312" indent="-214312">
              <a:buSzPct val="100000"/>
              <a:buChar char="-"/>
            </a:pPr>
            <a:r>
              <a:t>As you can see, this was the largest category of hearings observed - but is partly explained by the fact that the prosecution did not need to ‘make’ and application if they were satisfied with unconditional bail</a:t>
            </a:r>
          </a:p>
          <a:p>
            <a:pPr marL="214312" indent="-214312">
              <a:buSzPct val="100000"/>
              <a:buChar char="-"/>
            </a:pPr>
            <a:r>
              <a:t>It should be noted that the defence did not always oppose the prosecution application – in many of the applications for release, both parties were in agreement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Shape 180"/>
          <p:cNvSpPr>
            <a:spLocks noGrp="1" noRot="1" noChangeAspect="1"/>
          </p:cNvSpPr>
          <p:nvPr>
            <p:ph type="sldImg"/>
          </p:nvPr>
        </p:nvSpPr>
        <p:spPr>
          <a:prstGeom prst="rect">
            <a:avLst/>
          </a:prstGeom>
        </p:spPr>
        <p:txBody>
          <a:bodyPr/>
          <a:lstStyle/>
          <a:p>
            <a:endParaRPr/>
          </a:p>
        </p:txBody>
      </p:sp>
      <p:sp>
        <p:nvSpPr>
          <p:cNvPr id="181" name="Shape 181"/>
          <p:cNvSpPr>
            <a:spLocks noGrp="1"/>
          </p:cNvSpPr>
          <p:nvPr>
            <p:ph type="body" sz="quarter" idx="1"/>
          </p:nvPr>
        </p:nvSpPr>
        <p:spPr>
          <a:prstGeom prst="rect">
            <a:avLst/>
          </a:prstGeom>
        </p:spPr>
        <p:txBody>
          <a:bodyPr/>
          <a:lstStyle/>
          <a:p>
            <a:r>
              <a:t>1. This slide provides some indication of the brevity of the PTD proceedings</a:t>
            </a:r>
          </a:p>
          <a:p>
            <a:r>
              <a:t>2. Across all cases, the average length of prosecution submissions was 2.5 minutes</a:t>
            </a:r>
          </a:p>
          <a:p>
            <a:pPr marL="214312" indent="-214312">
              <a:buSzPct val="100000"/>
              <a:buChar char="-"/>
            </a:pPr>
            <a:r>
              <a:t>It should be noted that this includes cases where the prosecution made no submissions at all</a:t>
            </a:r>
          </a:p>
          <a:p>
            <a:pPr marL="214312" indent="-214312">
              <a:buSzPct val="100000"/>
              <a:buChar char="-"/>
            </a:pPr>
            <a:r>
              <a:t>In cases where the prosecution applied for a remand in custody, the average was only slightly longer: 3.5 minutes</a:t>
            </a:r>
          </a:p>
          <a:p>
            <a:pPr marL="214312" indent="-214312">
              <a:buSzPct val="100000"/>
              <a:buChar char="-"/>
            </a:pPr>
            <a:r>
              <a:t>As such, only a short amount of time was taken to outline the reasons why the court should reverse the presumption of release</a:t>
            </a:r>
          </a:p>
          <a:p>
            <a:pPr marL="214312" indent="-214312">
              <a:buSzPct val="100000"/>
              <a:buChar char="-"/>
            </a:pPr>
            <a:r>
              <a:t>The prosecution tended to simply outline the facts of the case (or the facts as outlined by the police in their summary)</a:t>
            </a:r>
          </a:p>
          <a:p>
            <a:pPr marL="214312" indent="-214312">
              <a:buSzPct val="100000"/>
              <a:buChar char="-"/>
            </a:pPr>
            <a:r>
              <a:t>When applying for RIC, they would normally specify a reason (such as ‘fear of further offences’) but this was not always the case and these reasons were not generally linked to specific facts</a:t>
            </a:r>
          </a:p>
          <a:p>
            <a:pPr marL="214312" indent="-214312">
              <a:buSzPct val="100000"/>
              <a:buChar char="-"/>
            </a:pPr>
            <a:r>
              <a:t>There was a distinct lack of evidence (such as witnesses) used during prosecution submissions</a:t>
            </a:r>
          </a:p>
          <a:p>
            <a:pPr marL="214312" indent="-214312">
              <a:buSzPct val="100000"/>
              <a:buChar char="-"/>
            </a:pPr>
            <a:endParaRPr/>
          </a:p>
          <a:p>
            <a:r>
              <a:t>3. The defence were equally brief in making submissions</a:t>
            </a:r>
          </a:p>
          <a:p>
            <a:pPr marL="214312" indent="-214312">
              <a:buSzPct val="100000"/>
              <a:buChar char="-"/>
            </a:pPr>
            <a:r>
              <a:t>Across all cases, the average was 2 minutes</a:t>
            </a:r>
          </a:p>
          <a:p>
            <a:pPr marL="214312" indent="-214312">
              <a:buSzPct val="100000"/>
              <a:buChar char="-"/>
            </a:pPr>
            <a:r>
              <a:t>In cases where the prosecution applied for a RIC, the defence took a little longer on average (5.63 minutes)</a:t>
            </a:r>
          </a:p>
          <a:p>
            <a:pPr marL="214312" indent="-214312">
              <a:buSzPct val="100000"/>
              <a:buChar char="-"/>
            </a:pPr>
            <a:r>
              <a:t>This suggests a more adversarial approach was adopted when the client’s liberty was at stake</a:t>
            </a:r>
          </a:p>
          <a:p>
            <a:pPr marL="214312" indent="-214312">
              <a:buSzPct val="100000"/>
              <a:buChar char="-"/>
            </a:pPr>
            <a:r>
              <a:t>However, 5 minutes remains a fairly short amount of time</a:t>
            </a:r>
          </a:p>
          <a:p>
            <a:pPr marL="214312" indent="-214312">
              <a:buSzPct val="100000"/>
              <a:buChar char="-"/>
            </a:pPr>
            <a:r>
              <a:t>Again, there was very little use of evidence to challenge the prosecution’s application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Shape 186"/>
          <p:cNvSpPr>
            <a:spLocks noGrp="1" noRot="1" noChangeAspect="1"/>
          </p:cNvSpPr>
          <p:nvPr>
            <p:ph type="sldImg"/>
          </p:nvPr>
        </p:nvSpPr>
        <p:spPr>
          <a:prstGeom prst="rect">
            <a:avLst/>
          </a:prstGeom>
        </p:spPr>
        <p:txBody>
          <a:bodyPr/>
          <a:lstStyle/>
          <a:p>
            <a:endParaRPr/>
          </a:p>
        </p:txBody>
      </p:sp>
      <p:sp>
        <p:nvSpPr>
          <p:cNvPr id="187" name="Shape 187"/>
          <p:cNvSpPr>
            <a:spLocks noGrp="1"/>
          </p:cNvSpPr>
          <p:nvPr>
            <p:ph type="body" sz="quarter" idx="1"/>
          </p:nvPr>
        </p:nvSpPr>
        <p:spPr>
          <a:prstGeom prst="rect">
            <a:avLst/>
          </a:prstGeom>
        </p:spPr>
        <p:txBody>
          <a:bodyPr/>
          <a:lstStyle/>
          <a:p>
            <a:pPr marL="285750" indent="-285750">
              <a:buSzPct val="100000"/>
              <a:buAutoNum type="arabicPeriod"/>
            </a:pPr>
            <a:r>
              <a:t>In terms of the substance of PTD hearings, prosecutors and judges reported that their decisions were closely informed by the grounds outlined in the Bail Act</a:t>
            </a:r>
            <a:br/>
            <a:endParaRPr/>
          </a:p>
          <a:p>
            <a:pPr marL="285750" indent="-285750">
              <a:buSzPct val="100000"/>
              <a:buAutoNum type="arabicPeriod"/>
            </a:pPr>
            <a:r>
              <a:t>From the data, the most common ground for denying release on bail was a fear of further offences</a:t>
            </a:r>
          </a:p>
          <a:p>
            <a:r>
              <a:t>-   The most important factor which influenced the finding of grounds to detain was a defendant’s history of offending</a:t>
            </a:r>
          </a:p>
          <a:p>
            <a:pPr marL="214312" indent="-214312">
              <a:buSzPct val="100000"/>
              <a:buChar char="-"/>
            </a:pPr>
            <a:r>
              <a:t>This seems logical considering the most common ground for detention was fear of further offences</a:t>
            </a:r>
          </a:p>
          <a:p>
            <a:endParaRPr/>
          </a:p>
          <a:p>
            <a:r>
              <a:t>4. Additionally, certain characteristics of defendants influenced decisions to detain, for example, drug addiction, homelessness and mental illness</a:t>
            </a:r>
          </a:p>
          <a:p>
            <a:pPr marL="214312" indent="-214312">
              <a:buSzPct val="100000"/>
              <a:buChar char="-"/>
            </a:pPr>
            <a:r>
              <a:t>Generally, decisions related to these personal factors were taken either to protect the defendant or where the judges felt they had no other viable options – in short, where they did not think alternatives to detention would be effective or where facilities (such as bail hostels) were not sufficiently available</a:t>
            </a:r>
          </a:p>
          <a:p>
            <a:endParaRPr/>
          </a:p>
          <a:p>
            <a:r>
              <a:t>5. Witnesses (including police officers) were rarely called in PTD hearings, with judges generally reliant on police summaries of evidence or the submissions of the prosecutor</a:t>
            </a:r>
          </a:p>
          <a:p>
            <a:endParaRPr/>
          </a:p>
          <a:p>
            <a:r>
              <a:t>6. The reasoning provided by judges for their decisions was generally limited, and there appeared to be some confusion in judicial reasoning between the statutory grounds for detention (such as fear of further offences) and the factors which could establish those grounds (such as previous convictions or seriousness of offence)</a:t>
            </a:r>
          </a:p>
          <a:p>
            <a:pPr marL="214312" indent="-214312">
              <a:buSzPct val="100000"/>
              <a:buChar char="-"/>
            </a:pPr>
            <a:r>
              <a:t>As such, judges (in fact normally magistrates) sometimes stated or inferred that the grounds for detention were previous convictions or the seriousness of the offence</a:t>
            </a:r>
          </a:p>
          <a:p>
            <a:pPr marL="214312" indent="-214312">
              <a:buSzPct val="100000"/>
              <a:buChar char="-"/>
            </a:pPr>
            <a:r>
              <a:t>Such reasoning would not only breach ECHR standards but domestic legislation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hape 205"/>
          <p:cNvSpPr>
            <a:spLocks noGrp="1" noRot="1" noChangeAspect="1"/>
          </p:cNvSpPr>
          <p:nvPr>
            <p:ph type="sldImg"/>
          </p:nvPr>
        </p:nvSpPr>
        <p:spPr>
          <a:prstGeom prst="rect">
            <a:avLst/>
          </a:prstGeom>
        </p:spPr>
        <p:txBody>
          <a:bodyPr/>
          <a:lstStyle/>
          <a:p>
            <a:endParaRPr/>
          </a:p>
        </p:txBody>
      </p:sp>
      <p:sp>
        <p:nvSpPr>
          <p:cNvPr id="206" name="Shape 206"/>
          <p:cNvSpPr>
            <a:spLocks noGrp="1"/>
          </p:cNvSpPr>
          <p:nvPr>
            <p:ph type="body" sz="quarter" idx="1"/>
          </p:nvPr>
        </p:nvSpPr>
        <p:spPr>
          <a:prstGeom prst="rect">
            <a:avLst/>
          </a:prstGeom>
        </p:spPr>
        <p:txBody>
          <a:bodyPr/>
          <a:lstStyle/>
          <a:p>
            <a:pPr marL="285750" indent="-285750">
              <a:buSzPct val="100000"/>
              <a:buAutoNum type="arabicPeriod"/>
            </a:pPr>
            <a:r>
              <a:t>As suggested earlier, judges have extensive discretion to use alternatives to detention if they believe that any risks connected to releasing the defendant can be managed with conditional bail</a:t>
            </a:r>
          </a:p>
          <a:p>
            <a:endParaRPr/>
          </a:p>
          <a:p>
            <a:r>
              <a:t>2. Extensive use was made of bail conditions in both the observed hearings and reviewed cases, although this tended to be the same limited range of conditions:</a:t>
            </a:r>
          </a:p>
          <a:p>
            <a:r>
              <a:t>-   Bail was granted in approximately two-thirds of cases; this was the case in both of the aforementioned data sets</a:t>
            </a:r>
          </a:p>
          <a:p>
            <a:pPr marL="214312" indent="-214312">
              <a:buSzPct val="100000"/>
              <a:buChar char="-"/>
            </a:pPr>
            <a:r>
              <a:t>As such, defendants were detained in around a third of cases</a:t>
            </a:r>
          </a:p>
          <a:p>
            <a:endParaRPr/>
          </a:p>
          <a:p>
            <a:r>
              <a:t>3. When defendants were released on conditional bail, the most frequently used conditions were a residence order; a requirement to stay away from a specific person or location; and a curfew or monitoring using an electronic tag </a:t>
            </a:r>
          </a:p>
          <a:p>
            <a:r>
              <a:t>- ‘Money bail’ – that is the depositing of a surety or security – was rarely used (only 1 case out of both samples) primarily because defendants did not have adequate financial means</a:t>
            </a:r>
          </a:p>
          <a:p>
            <a:pPr marL="214312" indent="-214312">
              <a:buSzPct val="100000"/>
              <a:buChar char="-"/>
            </a:pPr>
            <a:r>
              <a:t>In most cases where conditional bail was granted, 2 or more conditions were imposed</a:t>
            </a:r>
          </a:p>
          <a:p>
            <a:pPr marL="214312" indent="-214312">
              <a:buSzPct val="100000"/>
              <a:buChar char="-"/>
            </a:pPr>
            <a:endParaRPr/>
          </a:p>
          <a:p>
            <a:r>
              <a:t>4. Release on bail was not limited to less serious cases; some defendants charged with serious offences (e.g. rape) were released on bail</a:t>
            </a:r>
          </a:p>
          <a:p>
            <a:r>
              <a:t>- All of this suggests that the judiciary have confidence in alternatives to detention</a:t>
            </a:r>
          </a:p>
          <a:p>
            <a:endParaRPr/>
          </a:p>
          <a:p>
            <a:r>
              <a:t>5. Nonetheless, concerns were expressed about the monitoring and enforcement of bail conditions </a:t>
            </a:r>
          </a:p>
          <a:p>
            <a:pPr marL="214312" indent="-214312">
              <a:buSzPct val="100000"/>
              <a:buChar char="-"/>
            </a:pPr>
            <a:r>
              <a:t>Concerns were raised that breaches may not be detected where there was no consistent monitoring scheme (such as with electronic tagging) or when the police were not aware of the conditions imposed by a court</a:t>
            </a:r>
          </a:p>
          <a:p>
            <a:pPr marL="214312" indent="-214312">
              <a:buSzPct val="100000"/>
              <a:buChar char="-"/>
            </a:pPr>
            <a:r>
              <a:t>In some cases, conditions might be inappropriate or unfeasible for certain types of defendant e.g. ‘unstable’ defendants, those accused of violence, or homeless defendants with whom it was difficult to maintain contact</a:t>
            </a:r>
          </a:p>
          <a:p>
            <a:r>
              <a:t>-  This raises questions about their effectiveness - the data suggested that bail was breached (either by a breach of a condition or failure to surrender to court) in about 40% of cases</a:t>
            </a:r>
          </a:p>
          <a:p>
            <a:pPr marL="214312" indent="-214312">
              <a:buSzPct val="100000"/>
              <a:buChar char="-"/>
            </a:pPr>
            <a:endParaRPr/>
          </a:p>
          <a:p>
            <a:r>
              <a:t>6. The availability of an appropriate address for a defendant to be released to was a consistent problem</a:t>
            </a:r>
          </a:p>
          <a:p>
            <a:pPr marL="214312" indent="-214312">
              <a:buSzPct val="100000"/>
              <a:buChar char="-"/>
            </a:pPr>
            <a:r>
              <a:t>In some cases, the defendant might not be able to return to their home address (e.g. for those accused of domestic violence) and might not have an alternative</a:t>
            </a:r>
          </a:p>
          <a:p>
            <a:pPr marL="214312" indent="-214312">
              <a:buSzPct val="100000"/>
              <a:buChar char="-"/>
            </a:pPr>
            <a:r>
              <a:t>In this situation, a bail hostel would be appropriate but the general consensus was that there are insufficient numbers and a lack of appropriately located bail hostels to meet demand</a:t>
            </a:r>
          </a:p>
          <a:p>
            <a:pPr marL="214312" indent="-214312">
              <a:buSzPct val="100000"/>
              <a:buChar char="-"/>
            </a:pPr>
            <a:endParaRPr/>
          </a:p>
          <a:p>
            <a:r>
              <a:t>7. Concern was also raised about the lack of sufficiently available bail information schemes</a:t>
            </a:r>
          </a:p>
          <a:p>
            <a:pPr marL="214312" indent="-214312">
              <a:buSzPct val="100000"/>
              <a:buChar char="-"/>
            </a:pPr>
            <a:r>
              <a:t>These are specialist staff based at courts who assess defendants and then provide recommendations on appropriate bail conditions</a:t>
            </a:r>
          </a:p>
          <a:p>
            <a:pPr marL="214312" indent="-214312">
              <a:buSzPct val="100000"/>
              <a:buChar char="-"/>
            </a:pPr>
            <a:r>
              <a:t>These were considered to be very useful, but were only available in some courts and on some days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6" name="Shape 16"/>
          <p:cNvSpPr/>
          <p:nvPr/>
        </p:nvSpPr>
        <p:spPr>
          <a:xfrm>
            <a:off x="-3" y="4657797"/>
            <a:ext cx="9151091" cy="127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21600"/>
                </a:lnTo>
                <a:close/>
              </a:path>
            </a:pathLst>
          </a:custGeom>
          <a:gradFill>
            <a:gsLst>
              <a:gs pos="0">
                <a:srgbClr val="007592"/>
              </a:gs>
              <a:gs pos="55000">
                <a:srgbClr val="48BBE0"/>
              </a:gs>
              <a:gs pos="100000">
                <a:srgbClr val="007592"/>
              </a:gs>
            </a:gsLst>
            <a:lin ang="3000000"/>
          </a:gradFill>
          <a:ln w="12700">
            <a:miter lim="400000"/>
          </a:ln>
        </p:spPr>
        <p:txBody>
          <a:bodyPr lIns="45719" rIns="45719" anchor="ctr"/>
          <a:lstStyle/>
          <a:p>
            <a:pPr algn="ctr">
              <a:defRPr>
                <a:solidFill>
                  <a:srgbClr val="FFFFFF"/>
                </a:solidFill>
              </a:defRPr>
            </a:pPr>
            <a:endParaRPr/>
          </a:p>
        </p:txBody>
      </p:sp>
      <p:sp>
        <p:nvSpPr>
          <p:cNvPr id="17" name="Shape 17"/>
          <p:cNvSpPr>
            <a:spLocks noGrp="1"/>
          </p:cNvSpPr>
          <p:nvPr>
            <p:ph type="title"/>
          </p:nvPr>
        </p:nvSpPr>
        <p:spPr>
          <a:xfrm>
            <a:off x="685800" y="1752600"/>
            <a:ext cx="7772400" cy="1829762"/>
          </a:xfrm>
          <a:prstGeom prst="rect">
            <a:avLst/>
          </a:prstGeom>
        </p:spPr>
        <p:txBody>
          <a:bodyPr anchor="b"/>
          <a:lstStyle>
            <a:lvl1pPr algn="r">
              <a:defRPr sz="4800"/>
            </a:lvl1pPr>
          </a:lstStyle>
          <a:p>
            <a:r>
              <a:t>Title Text</a:t>
            </a:r>
          </a:p>
        </p:txBody>
      </p:sp>
      <p:sp>
        <p:nvSpPr>
          <p:cNvPr id="18" name="Shape 18"/>
          <p:cNvSpPr>
            <a:spLocks noGrp="1"/>
          </p:cNvSpPr>
          <p:nvPr>
            <p:ph type="body" sz="quarter" idx="1"/>
          </p:nvPr>
        </p:nvSpPr>
        <p:spPr>
          <a:xfrm>
            <a:off x="685800" y="3611607"/>
            <a:ext cx="7772400" cy="1199705"/>
          </a:xfrm>
          <a:prstGeom prst="rect">
            <a:avLst/>
          </a:prstGeom>
        </p:spPr>
        <p:txBody>
          <a:bodyPr/>
          <a:lstStyle>
            <a:lvl1pPr marL="0" marR="64007" indent="0" algn="r">
              <a:buClrTx/>
              <a:buSzTx/>
              <a:buFontTx/>
              <a:buNone/>
              <a:defRPr>
                <a:solidFill>
                  <a:srgbClr val="464646"/>
                </a:solidFill>
              </a:defRPr>
            </a:lvl1pPr>
            <a:lvl2pPr marL="0" marR="64007" indent="457200" algn="r">
              <a:buClrTx/>
              <a:buSzTx/>
              <a:buFontTx/>
              <a:buNone/>
              <a:defRPr>
                <a:solidFill>
                  <a:srgbClr val="464646"/>
                </a:solidFill>
              </a:defRPr>
            </a:lvl2pPr>
            <a:lvl3pPr marL="0" marR="64007" indent="914400" algn="r">
              <a:buClrTx/>
              <a:buSzTx/>
              <a:buFontTx/>
              <a:buNone/>
              <a:defRPr>
                <a:solidFill>
                  <a:srgbClr val="464646"/>
                </a:solidFill>
              </a:defRPr>
            </a:lvl3pPr>
            <a:lvl4pPr marL="0" marR="64007" indent="1371600" algn="r">
              <a:buClrTx/>
              <a:buSzTx/>
              <a:buFontTx/>
              <a:buNone/>
              <a:defRPr>
                <a:solidFill>
                  <a:srgbClr val="464646"/>
                </a:solidFill>
              </a:defRPr>
            </a:lvl4pPr>
            <a:lvl5pPr marL="0" marR="64007" indent="1828800" algn="r">
              <a:buClrTx/>
              <a:buSzTx/>
              <a:buFontTx/>
              <a:buNone/>
              <a:defRPr>
                <a:solidFill>
                  <a:srgbClr val="464646"/>
                </a:solidFill>
              </a:defRPr>
            </a:lvl5pPr>
          </a:lstStyle>
          <a:p>
            <a:r>
              <a:t>Body Level One</a:t>
            </a:r>
          </a:p>
          <a:p>
            <a:pPr lvl="1"/>
            <a:r>
              <a:t>Body Level Two</a:t>
            </a:r>
          </a:p>
          <a:p>
            <a:pPr lvl="2"/>
            <a:r>
              <a:t>Body Level Three</a:t>
            </a:r>
          </a:p>
          <a:p>
            <a:pPr lvl="3"/>
            <a:r>
              <a:t>Body Level Four</a:t>
            </a:r>
          </a:p>
          <a:p>
            <a:pPr lvl="4"/>
            <a:r>
              <a:t>Body Level Five</a:t>
            </a:r>
          </a:p>
        </p:txBody>
      </p:sp>
      <p:grpSp>
        <p:nvGrpSpPr>
          <p:cNvPr id="23" name="Group 23"/>
          <p:cNvGrpSpPr/>
          <p:nvPr/>
        </p:nvGrpSpPr>
        <p:grpSpPr>
          <a:xfrm>
            <a:off x="-3765" y="4952999"/>
            <a:ext cx="9147765" cy="1912089"/>
            <a:chOff x="0" y="0"/>
            <a:chExt cx="9147764" cy="1912087"/>
          </a:xfrm>
        </p:grpSpPr>
        <p:sp>
          <p:nvSpPr>
            <p:cNvPr id="19" name="Shape 19"/>
            <p:cNvSpPr/>
            <p:nvPr/>
          </p:nvSpPr>
          <p:spPr>
            <a:xfrm>
              <a:off x="1691278" y="-1"/>
              <a:ext cx="7456487" cy="48815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12831"/>
                  </a:lnTo>
                  <a:lnTo>
                    <a:pt x="21600" y="0"/>
                  </a:lnTo>
                  <a:close/>
                </a:path>
              </a:pathLst>
            </a:custGeom>
            <a:solidFill>
              <a:srgbClr val="9DCADC">
                <a:alpha val="40000"/>
              </a:srgbClr>
            </a:solidFill>
            <a:ln w="12700" cap="flat">
              <a:noFill/>
              <a:miter lim="400000"/>
            </a:ln>
            <a:effectLst/>
          </p:spPr>
          <p:txBody>
            <a:bodyPr wrap="square" lIns="45719" tIns="45719" rIns="45719" bIns="45719" numCol="1" anchor="t">
              <a:noAutofit/>
            </a:bodyPr>
            <a:lstStyle/>
            <a:p>
              <a:pPr>
                <a:defRPr>
                  <a:latin typeface="+mn-lt"/>
                  <a:ea typeface="+mn-ea"/>
                  <a:cs typeface="+mn-cs"/>
                  <a:sym typeface="Arial"/>
                </a:defRPr>
              </a:pPr>
              <a:endParaRPr/>
            </a:p>
          </p:txBody>
        </p:sp>
        <p:sp>
          <p:nvSpPr>
            <p:cNvPr id="20" name="Shape 20"/>
            <p:cNvSpPr/>
            <p:nvPr/>
          </p:nvSpPr>
          <p:spPr>
            <a:xfrm>
              <a:off x="39207" y="284744"/>
              <a:ext cx="9108558" cy="78866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80" y="0"/>
                  </a:lnTo>
                </a:path>
              </a:pathLst>
            </a:custGeom>
            <a:solidFill>
              <a:srgbClr val="000000"/>
            </a:solidFill>
            <a:ln w="12700" cap="flat">
              <a:noFill/>
              <a:miter lim="400000"/>
            </a:ln>
            <a:effectLst/>
          </p:spPr>
          <p:txBody>
            <a:bodyPr wrap="square" lIns="45719" tIns="45719" rIns="45719" bIns="45719" numCol="1" anchor="t">
              <a:noAutofit/>
            </a:bodyPr>
            <a:lstStyle/>
            <a:p>
              <a:pPr>
                <a:defRPr>
                  <a:latin typeface="+mn-lt"/>
                  <a:ea typeface="+mn-ea"/>
                  <a:cs typeface="+mn-cs"/>
                  <a:sym typeface="Arial"/>
                </a:defRPr>
              </a:pPr>
              <a:endParaRPr/>
            </a:p>
          </p:txBody>
        </p:sp>
        <p:sp>
          <p:nvSpPr>
            <p:cNvPr id="21" name="Shape 21"/>
            <p:cNvSpPr/>
            <p:nvPr/>
          </p:nvSpPr>
          <p:spPr>
            <a:xfrm>
              <a:off x="3764" y="47978"/>
              <a:ext cx="9144001" cy="186411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9138"/>
                  </a:lnTo>
                  <a:lnTo>
                    <a:pt x="0" y="0"/>
                  </a:lnTo>
                  <a:close/>
                </a:path>
              </a:pathLst>
            </a:custGeom>
            <a:blipFill rotWithShape="1">
              <a:blip r:embed="rId2"/>
              <a:srcRect/>
              <a:tile tx="0" ty="0" sx="100000" sy="100000" flip="none" algn="tl"/>
            </a:blip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2" name="Shape 22"/>
            <p:cNvSpPr/>
            <p:nvPr/>
          </p:nvSpPr>
          <p:spPr>
            <a:xfrm>
              <a:off x="0" y="44671"/>
              <a:ext cx="9147765" cy="790302"/>
            </a:xfrm>
            <a:prstGeom prst="line">
              <a:avLst/>
            </a:prstGeom>
            <a:noFill/>
            <a:ln w="12065" cap="flat">
              <a:solidFill>
                <a:srgbClr val="5699AD"/>
              </a:solidFill>
              <a:prstDash val="solid"/>
              <a:miter lim="800000"/>
            </a:ln>
            <a:effectLst/>
          </p:spPr>
          <p:txBody>
            <a:bodyPr wrap="square" lIns="45719" tIns="45719" rIns="45719" bIns="45719" numCol="1" anchor="t">
              <a:noAutofit/>
            </a:bodyPr>
            <a:lstStyle/>
            <a:p>
              <a:endParaRPr/>
            </a:p>
          </p:txBody>
        </p:sp>
      </p:grpSp>
      <p:sp>
        <p:nvSpPr>
          <p:cNvPr id="24" name="Shape 24"/>
          <p:cNvSpPr>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110" name="Shape 110"/>
          <p:cNvSpPr>
            <a:spLocks noGrp="1"/>
          </p:cNvSpPr>
          <p:nvPr>
            <p:ph type="title"/>
          </p:nvPr>
        </p:nvSpPr>
        <p:spPr>
          <a:prstGeom prst="rect">
            <a:avLst/>
          </a:prstGeom>
        </p:spPr>
        <p:txBody>
          <a:bodyPr/>
          <a:lstStyle/>
          <a:p>
            <a:r>
              <a:t>Title Text</a:t>
            </a:r>
          </a:p>
        </p:txBody>
      </p:sp>
      <p:sp>
        <p:nvSpPr>
          <p:cNvPr id="111" name="Shape 111"/>
          <p:cNvSpPr>
            <a:spLocks noGrp="1"/>
          </p:cNvSpPr>
          <p:nvPr>
            <p:ph type="body" idx="1"/>
          </p:nvPr>
        </p:nvSpPr>
        <p:spPr>
          <a:xfrm>
            <a:off x="457200" y="1481328"/>
            <a:ext cx="8229600" cy="438607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12" name="Shape 11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19" name="Shape 119"/>
          <p:cNvSpPr>
            <a:spLocks noGrp="1"/>
          </p:cNvSpPr>
          <p:nvPr>
            <p:ph type="title"/>
          </p:nvPr>
        </p:nvSpPr>
        <p:spPr>
          <a:xfrm>
            <a:off x="6844013" y="274639"/>
            <a:ext cx="1777471" cy="5592762"/>
          </a:xfrm>
          <a:prstGeom prst="rect">
            <a:avLst/>
          </a:prstGeom>
        </p:spPr>
        <p:txBody>
          <a:bodyPr/>
          <a:lstStyle/>
          <a:p>
            <a:r>
              <a:t>Title Text</a:t>
            </a:r>
          </a:p>
        </p:txBody>
      </p:sp>
      <p:sp>
        <p:nvSpPr>
          <p:cNvPr id="120" name="Shape 120"/>
          <p:cNvSpPr>
            <a:spLocks noGrp="1"/>
          </p:cNvSpPr>
          <p:nvPr>
            <p:ph type="body" idx="1"/>
          </p:nvPr>
        </p:nvSpPr>
        <p:spPr>
          <a:xfrm>
            <a:off x="457200" y="274640"/>
            <a:ext cx="6324600" cy="559276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21" name="Shape 12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1_Title Slide">
    <p:spTree>
      <p:nvGrpSpPr>
        <p:cNvPr id="1" name=""/>
        <p:cNvGrpSpPr/>
        <p:nvPr/>
      </p:nvGrpSpPr>
      <p:grpSpPr>
        <a:xfrm>
          <a:off x="0" y="0"/>
          <a:ext cx="0" cy="0"/>
          <a:chOff x="0" y="0"/>
          <a:chExt cx="0" cy="0"/>
        </a:xfrm>
      </p:grpSpPr>
      <p:pic>
        <p:nvPicPr>
          <p:cNvPr id="128" name="image3.jpg" descr="Title slide"/>
          <p:cNvPicPr>
            <a:picLocks noChangeAspect="1"/>
          </p:cNvPicPr>
          <p:nvPr/>
        </p:nvPicPr>
        <p:blipFill>
          <a:blip r:embed="rId2">
            <a:extLst/>
          </a:blip>
          <a:stretch>
            <a:fillRect/>
          </a:stretch>
        </p:blipFill>
        <p:spPr>
          <a:xfrm>
            <a:off x="0" y="-4763"/>
            <a:ext cx="9145589" cy="6867526"/>
          </a:xfrm>
          <a:prstGeom prst="rect">
            <a:avLst/>
          </a:prstGeom>
          <a:ln w="12700">
            <a:miter lim="400000"/>
          </a:ln>
        </p:spPr>
      </p:pic>
      <p:sp>
        <p:nvSpPr>
          <p:cNvPr id="129" name="Shape 129"/>
          <p:cNvSpPr>
            <a:spLocks noGrp="1"/>
          </p:cNvSpPr>
          <p:nvPr>
            <p:ph type="body" idx="1"/>
          </p:nvPr>
        </p:nvSpPr>
        <p:spPr>
          <a:xfrm>
            <a:off x="611187" y="836612"/>
            <a:ext cx="7561263" cy="3671889"/>
          </a:xfrm>
          <a:prstGeom prst="rect">
            <a:avLst/>
          </a:prstGeom>
        </p:spPr>
        <p:txBody>
          <a:bodyPr/>
          <a:lstStyle>
            <a:lvl1pPr marL="0" indent="0">
              <a:buClrTx/>
              <a:buSzTx/>
              <a:buFontTx/>
              <a:buNone/>
              <a:defRPr sz="3200"/>
            </a:lvl1pPr>
            <a:lvl2pPr marL="711244" indent="-318052">
              <a:buClrTx/>
              <a:buFontTx/>
              <a:defRPr sz="3200"/>
            </a:lvl2pPr>
            <a:lvl3pPr marL="979278" indent="-348342">
              <a:buClrTx/>
              <a:buFontTx/>
              <a:defRPr sz="3200"/>
            </a:lvl3pPr>
            <a:lvl4pPr marL="1299410" indent="-385010">
              <a:buClrTx/>
              <a:buFontTx/>
              <a:defRPr sz="3200"/>
            </a:lvl4pPr>
            <a:lvl5pPr marL="1549400" indent="-406400">
              <a:buClrTx/>
              <a:buFontTx/>
              <a:defRPr sz="3200"/>
            </a:lvl5pPr>
          </a:lstStyle>
          <a:p>
            <a:r>
              <a:t>Body Level One</a:t>
            </a:r>
          </a:p>
          <a:p>
            <a:pPr lvl="1"/>
            <a:r>
              <a:t>Body Level Two</a:t>
            </a:r>
          </a:p>
          <a:p>
            <a:pPr lvl="2"/>
            <a:r>
              <a:t>Body Level Three</a:t>
            </a:r>
          </a:p>
          <a:p>
            <a:pPr lvl="3"/>
            <a:r>
              <a:t>Body Level Four</a:t>
            </a:r>
          </a:p>
          <a:p>
            <a:pPr lvl="4"/>
            <a:r>
              <a:t>Body Level Five</a:t>
            </a:r>
          </a:p>
        </p:txBody>
      </p:sp>
      <p:sp>
        <p:nvSpPr>
          <p:cNvPr id="130" name="Shape 13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1" name="Shape 31"/>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Shape 32"/>
          <p:cNvSpPr>
            <a:spLocks noGrp="1"/>
          </p:cNvSpPr>
          <p:nvPr>
            <p:ph type="sldNum" sz="quarter" idx="2"/>
          </p:nvPr>
        </p:nvSpPr>
        <p:spPr>
          <a:prstGeom prst="rect">
            <a:avLst/>
          </a:prstGeom>
        </p:spPr>
        <p:txBody>
          <a:bodyPr/>
          <a:lstStyle/>
          <a:p>
            <a:fld id="{86CB4B4D-7CA3-9044-876B-883B54F8677D}" type="slidenum">
              <a:t>‹#›</a:t>
            </a:fld>
            <a:endParaRPr/>
          </a:p>
        </p:txBody>
      </p:sp>
      <p:sp>
        <p:nvSpPr>
          <p:cNvPr id="33" name="Shape 33"/>
          <p:cNvSpPr>
            <a:spLocks noGrp="1"/>
          </p:cNvSpPr>
          <p:nvPr>
            <p:ph type="title"/>
          </p:nvPr>
        </p:nvSpPr>
        <p:spPr>
          <a:prstGeom prst="rect">
            <a:avLst/>
          </a:prstGeom>
        </p:spPr>
        <p:txBody>
          <a:bodyPr/>
          <a:lstStyle/>
          <a:p>
            <a:r>
              <a:t>Title Text</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bg>
      <p:bgPr>
        <a:gradFill flip="none" rotWithShape="1">
          <a:gsLst>
            <a:gs pos="0">
              <a:srgbClr val="B1B1B1"/>
            </a:gs>
            <a:gs pos="40000">
              <a:srgbClr val="9E9E9E"/>
            </a:gs>
            <a:gs pos="100000">
              <a:srgbClr val="000000"/>
            </a:gs>
          </a:gsLst>
          <a:path path="circle">
            <a:fillToRect l="50000" t="50000" r="50000" b="50000"/>
          </a:path>
        </a:gradFill>
        <a:effectLst/>
      </p:bgPr>
    </p:bg>
    <p:spTree>
      <p:nvGrpSpPr>
        <p:cNvPr id="1" name=""/>
        <p:cNvGrpSpPr/>
        <p:nvPr/>
      </p:nvGrpSpPr>
      <p:grpSpPr>
        <a:xfrm>
          <a:off x="0" y="0"/>
          <a:ext cx="0" cy="0"/>
          <a:chOff x="0" y="0"/>
          <a:chExt cx="0" cy="0"/>
        </a:xfrm>
      </p:grpSpPr>
      <p:sp>
        <p:nvSpPr>
          <p:cNvPr id="40" name="Shape 40"/>
          <p:cNvSpPr>
            <a:spLocks noGrp="1"/>
          </p:cNvSpPr>
          <p:nvPr>
            <p:ph type="title"/>
          </p:nvPr>
        </p:nvSpPr>
        <p:spPr>
          <a:xfrm>
            <a:off x="722376" y="1059711"/>
            <a:ext cx="7772401" cy="1828801"/>
          </a:xfrm>
          <a:prstGeom prst="rect">
            <a:avLst/>
          </a:prstGeom>
        </p:spPr>
        <p:txBody>
          <a:bodyPr anchor="b"/>
          <a:lstStyle>
            <a:lvl1pPr algn="r">
              <a:defRPr sz="4800">
                <a:solidFill>
                  <a:srgbClr val="DEF5FA"/>
                </a:solidFill>
              </a:defRPr>
            </a:lvl1pPr>
          </a:lstStyle>
          <a:p>
            <a:r>
              <a:t>Title Text</a:t>
            </a:r>
          </a:p>
        </p:txBody>
      </p:sp>
      <p:sp>
        <p:nvSpPr>
          <p:cNvPr id="41" name="Shape 41"/>
          <p:cNvSpPr>
            <a:spLocks noGrp="1"/>
          </p:cNvSpPr>
          <p:nvPr>
            <p:ph type="body" sz="quarter" idx="1"/>
          </p:nvPr>
        </p:nvSpPr>
        <p:spPr>
          <a:xfrm>
            <a:off x="3922712" y="2931711"/>
            <a:ext cx="4572001" cy="1454889"/>
          </a:xfrm>
          <a:prstGeom prst="rect">
            <a:avLst/>
          </a:prstGeom>
        </p:spPr>
        <p:txBody>
          <a:bodyPr/>
          <a:lstStyle>
            <a:lvl1pPr marL="0" indent="0">
              <a:buClrTx/>
              <a:buSzTx/>
              <a:buFontTx/>
              <a:buNone/>
              <a:defRPr sz="2300">
                <a:solidFill>
                  <a:srgbClr val="FFFFFF"/>
                </a:solidFill>
              </a:defRPr>
            </a:lvl1pPr>
            <a:lvl2pPr marL="0" indent="393191">
              <a:buClrTx/>
              <a:buSzTx/>
              <a:buFontTx/>
              <a:buNone/>
              <a:defRPr sz="2300">
                <a:solidFill>
                  <a:srgbClr val="FFFFFF"/>
                </a:solidFill>
              </a:defRPr>
            </a:lvl2pPr>
            <a:lvl3pPr marL="0" indent="630936">
              <a:buClrTx/>
              <a:buSzTx/>
              <a:buFontTx/>
              <a:buNone/>
              <a:defRPr sz="2300">
                <a:solidFill>
                  <a:srgbClr val="FFFFFF"/>
                </a:solidFill>
              </a:defRPr>
            </a:lvl3pPr>
            <a:lvl4pPr marL="0" indent="914400">
              <a:buClrTx/>
              <a:buSzTx/>
              <a:buFontTx/>
              <a:buNone/>
              <a:defRPr sz="2300">
                <a:solidFill>
                  <a:srgbClr val="FFFFFF"/>
                </a:solidFill>
              </a:defRPr>
            </a:lvl4pPr>
            <a:lvl5pPr marL="0" indent="1143000">
              <a:buClrTx/>
              <a:buSzTx/>
              <a:buFontTx/>
              <a:buNone/>
              <a:defRPr sz="23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42" name="Shape 42"/>
          <p:cNvSpPr>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
        <p:nvSpPr>
          <p:cNvPr id="43" name="Shape 43"/>
          <p:cNvSpPr/>
          <p:nvPr/>
        </p:nvSpPr>
        <p:spPr>
          <a:xfrm>
            <a:off x="3636679" y="3005471"/>
            <a:ext cx="182881" cy="228601"/>
          </a:xfrm>
          <a:prstGeom prst="chevron">
            <a:avLst>
              <a:gd name="adj" fmla="val 50000"/>
            </a:avLst>
          </a:prstGeom>
          <a:gradFill>
            <a:gsLst>
              <a:gs pos="0">
                <a:srgbClr val="1589A6"/>
              </a:gs>
              <a:gs pos="72000">
                <a:srgbClr val="4EB8DA"/>
              </a:gs>
              <a:gs pos="100000">
                <a:srgbClr val="7DC3DD"/>
              </a:gs>
            </a:gsLst>
            <a:lin ang="16200000"/>
          </a:gradFill>
          <a:ln w="3175" cap="rnd">
            <a:solidFill>
              <a:srgbClr val="21768B"/>
            </a:solidFill>
          </a:ln>
          <a:effectLst>
            <a:outerShdw blurRad="50800" dist="25400" dir="5400000" rotWithShape="0">
              <a:srgbClr val="000000">
                <a:alpha val="46000"/>
              </a:srgbClr>
            </a:outerShdw>
          </a:effectLst>
        </p:spPr>
        <p:txBody>
          <a:bodyPr lIns="45719" rIns="45719" anchor="ctr"/>
          <a:lstStyle/>
          <a:p>
            <a:pPr>
              <a:defRPr>
                <a:solidFill>
                  <a:srgbClr val="FFFFFF"/>
                </a:solidFill>
              </a:defRPr>
            </a:pPr>
            <a:endParaRPr/>
          </a:p>
        </p:txBody>
      </p:sp>
      <p:sp>
        <p:nvSpPr>
          <p:cNvPr id="44" name="Shape 44"/>
          <p:cNvSpPr/>
          <p:nvPr/>
        </p:nvSpPr>
        <p:spPr>
          <a:xfrm>
            <a:off x="3450263" y="3005471"/>
            <a:ext cx="182881" cy="228601"/>
          </a:xfrm>
          <a:prstGeom prst="chevron">
            <a:avLst>
              <a:gd name="adj" fmla="val 50000"/>
            </a:avLst>
          </a:prstGeom>
          <a:gradFill>
            <a:gsLst>
              <a:gs pos="0">
                <a:srgbClr val="1589A6"/>
              </a:gs>
              <a:gs pos="72000">
                <a:srgbClr val="4EB8DA"/>
              </a:gs>
              <a:gs pos="100000">
                <a:srgbClr val="7DC3DD"/>
              </a:gs>
            </a:gsLst>
            <a:lin ang="16200000"/>
          </a:gradFill>
          <a:ln w="3175" cap="rnd">
            <a:solidFill>
              <a:srgbClr val="21768B"/>
            </a:solidFill>
          </a:ln>
          <a:effectLst>
            <a:outerShdw blurRad="50800" dist="25400" dir="5400000" rotWithShape="0">
              <a:srgbClr val="000000">
                <a:alpha val="46000"/>
              </a:srgbClr>
            </a:outerShdw>
          </a:effectLst>
        </p:spPr>
        <p:txBody>
          <a:bodyPr lIns="45719" rIns="45719" anchor="ctr"/>
          <a:lstStyle/>
          <a:p>
            <a:pPr>
              <a:defRPr>
                <a:solidFill>
                  <a:srgbClr val="FFFFFF"/>
                </a:solidFill>
              </a:defRPr>
            </a:pPr>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bg>
      <p:bgPr>
        <a:gradFill flip="none" rotWithShape="1">
          <a:gsLst>
            <a:gs pos="0">
              <a:srgbClr val="B1B1B1"/>
            </a:gs>
            <a:gs pos="40000">
              <a:srgbClr val="9E9E9E"/>
            </a:gs>
            <a:gs pos="100000">
              <a:srgbClr val="000000"/>
            </a:gs>
          </a:gsLst>
          <a:path path="circle">
            <a:fillToRect l="50000" t="50000" r="50000" b="50000"/>
          </a:path>
        </a:gradFill>
        <a:effectLst/>
      </p:bgPr>
    </p:bg>
    <p:spTree>
      <p:nvGrpSpPr>
        <p:cNvPr id="1" name=""/>
        <p:cNvGrpSpPr/>
        <p:nvPr/>
      </p:nvGrpSpPr>
      <p:grpSpPr>
        <a:xfrm>
          <a:off x="0" y="0"/>
          <a:ext cx="0" cy="0"/>
          <a:chOff x="0" y="0"/>
          <a:chExt cx="0" cy="0"/>
        </a:xfrm>
      </p:grpSpPr>
      <p:sp>
        <p:nvSpPr>
          <p:cNvPr id="51" name="Shape 51"/>
          <p:cNvSpPr>
            <a:spLocks noGrp="1"/>
          </p:cNvSpPr>
          <p:nvPr>
            <p:ph type="body" sz="half" idx="1"/>
          </p:nvPr>
        </p:nvSpPr>
        <p:spPr>
          <a:xfrm>
            <a:off x="457200" y="1481327"/>
            <a:ext cx="4038600" cy="4525964"/>
          </a:xfrm>
          <a:prstGeom prst="rect">
            <a:avLst/>
          </a:prstGeom>
        </p:spPr>
        <p:txBody>
          <a:bodyPr/>
          <a:lstStyle>
            <a:lvl1pPr>
              <a:defRPr sz="2800">
                <a:solidFill>
                  <a:srgbClr val="FFFFFF"/>
                </a:solidFill>
              </a:defRPr>
            </a:lvl1pPr>
            <a:lvl2pPr marL="659891" indent="-266700">
              <a:defRPr sz="2800">
                <a:solidFill>
                  <a:srgbClr val="FFFFFF"/>
                </a:solidFill>
              </a:defRPr>
            </a:lvl2pPr>
            <a:lvl3pPr marL="950975" indent="-320039">
              <a:defRPr sz="2800">
                <a:solidFill>
                  <a:srgbClr val="FFFFFF"/>
                </a:solidFill>
              </a:defRPr>
            </a:lvl3pPr>
            <a:lvl4pPr marL="1270000" indent="-355600">
              <a:defRPr sz="2800">
                <a:solidFill>
                  <a:srgbClr val="FFFFFF"/>
                </a:solidFill>
              </a:defRPr>
            </a:lvl4pPr>
            <a:lvl5pPr marL="1498600" indent="-355600">
              <a:defRPr sz="28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52" name="Shape 52"/>
          <p:cNvSpPr>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
        <p:nvSpPr>
          <p:cNvPr id="53" name="Shape 53"/>
          <p:cNvSpPr>
            <a:spLocks noGrp="1"/>
          </p:cNvSpPr>
          <p:nvPr>
            <p:ph type="title"/>
          </p:nvPr>
        </p:nvSpPr>
        <p:spPr>
          <a:prstGeom prst="rect">
            <a:avLst/>
          </a:prstGeom>
        </p:spPr>
        <p:txBody>
          <a:bodyPr/>
          <a:lstStyle>
            <a:lvl1pPr>
              <a:defRPr>
                <a:solidFill>
                  <a:srgbClr val="DEF5FA"/>
                </a:solidFill>
              </a:defRPr>
            </a:lvl1pPr>
          </a:lstStyle>
          <a:p>
            <a:r>
              <a:t>Title Text</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0" name="Shape 60"/>
          <p:cNvSpPr>
            <a:spLocks noGrp="1"/>
          </p:cNvSpPr>
          <p:nvPr>
            <p:ph type="title"/>
          </p:nvPr>
        </p:nvSpPr>
        <p:spPr>
          <a:xfrm>
            <a:off x="457200" y="273050"/>
            <a:ext cx="8229600" cy="1143000"/>
          </a:xfrm>
          <a:prstGeom prst="rect">
            <a:avLst/>
          </a:prstGeom>
        </p:spPr>
        <p:txBody>
          <a:bodyPr/>
          <a:lstStyle/>
          <a:p>
            <a:r>
              <a:t>Title Text</a:t>
            </a:r>
          </a:p>
        </p:txBody>
      </p:sp>
      <p:sp>
        <p:nvSpPr>
          <p:cNvPr id="61" name="Shape 61"/>
          <p:cNvSpPr>
            <a:spLocks noGrp="1"/>
          </p:cNvSpPr>
          <p:nvPr>
            <p:ph type="body" sz="quarter" idx="1"/>
          </p:nvPr>
        </p:nvSpPr>
        <p:spPr>
          <a:xfrm>
            <a:off x="457200" y="5410200"/>
            <a:ext cx="4040188" cy="762000"/>
          </a:xfrm>
          <a:prstGeom prst="rect">
            <a:avLst/>
          </a:prstGeom>
          <a:solidFill>
            <a:schemeClr val="accent1"/>
          </a:solidFill>
          <a:ln w="9652">
            <a:solidFill>
              <a:schemeClr val="accent1"/>
            </a:solidFill>
            <a:miter lim="800000"/>
          </a:ln>
        </p:spPr>
        <p:txBody>
          <a:bodyPr anchor="ctr"/>
          <a:lstStyle>
            <a:lvl1pPr marL="0" indent="0">
              <a:buClrTx/>
              <a:buSzTx/>
              <a:buFontTx/>
              <a:buNone/>
              <a:defRPr sz="2400">
                <a:solidFill>
                  <a:srgbClr val="FFFFFF"/>
                </a:solidFill>
              </a:defRPr>
            </a:lvl1pPr>
            <a:lvl2pPr marL="0" indent="393191">
              <a:buClrTx/>
              <a:buSzTx/>
              <a:buFontTx/>
              <a:buNone/>
              <a:defRPr sz="2400">
                <a:solidFill>
                  <a:srgbClr val="FFFFFF"/>
                </a:solidFill>
              </a:defRPr>
            </a:lvl2pPr>
            <a:lvl3pPr marL="0" indent="630936">
              <a:buClrTx/>
              <a:buSzTx/>
              <a:buFontTx/>
              <a:buNone/>
              <a:defRPr sz="2400">
                <a:solidFill>
                  <a:srgbClr val="FFFFFF"/>
                </a:solidFill>
              </a:defRPr>
            </a:lvl3pPr>
            <a:lvl4pPr marL="0" indent="914400">
              <a:buClrTx/>
              <a:buSzTx/>
              <a:buFontTx/>
              <a:buNone/>
              <a:defRPr sz="2400">
                <a:solidFill>
                  <a:srgbClr val="FFFFFF"/>
                </a:solidFill>
              </a:defRPr>
            </a:lvl4pPr>
            <a:lvl5pPr marL="0" indent="1143000">
              <a:buClrTx/>
              <a:buSzTx/>
              <a:buFontTx/>
              <a:buNone/>
              <a:defRPr sz="24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62" name="Shape 62"/>
          <p:cNvSpPr>
            <a:spLocks noGrp="1"/>
          </p:cNvSpPr>
          <p:nvPr>
            <p:ph type="body" sz="quarter" idx="13"/>
          </p:nvPr>
        </p:nvSpPr>
        <p:spPr>
          <a:xfrm>
            <a:off x="4645026" y="5410200"/>
            <a:ext cx="4041776" cy="762000"/>
          </a:xfrm>
          <a:prstGeom prst="rect">
            <a:avLst/>
          </a:prstGeom>
          <a:solidFill>
            <a:schemeClr val="accent1"/>
          </a:solidFill>
          <a:ln w="9652">
            <a:solidFill>
              <a:schemeClr val="accent1"/>
            </a:solidFill>
            <a:miter lim="800000"/>
          </a:ln>
        </p:spPr>
        <p:txBody>
          <a:bodyPr anchor="ctr"/>
          <a:lstStyle/>
          <a:p>
            <a:pPr marL="0" indent="0">
              <a:buClrTx/>
              <a:buSzTx/>
              <a:buFontTx/>
              <a:buNone/>
              <a:defRPr sz="2400">
                <a:solidFill>
                  <a:srgbClr val="FFFFFF"/>
                </a:solidFill>
              </a:defRPr>
            </a:pPr>
            <a:endParaRPr/>
          </a:p>
        </p:txBody>
      </p:sp>
      <p:sp>
        <p:nvSpPr>
          <p:cNvPr id="63" name="Shape 6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bg>
      <p:bgPr>
        <a:gradFill flip="none" rotWithShape="1">
          <a:gsLst>
            <a:gs pos="0">
              <a:srgbClr val="B1B1B1"/>
            </a:gs>
            <a:gs pos="40000">
              <a:srgbClr val="9E9E9E"/>
            </a:gs>
            <a:gs pos="100000">
              <a:srgbClr val="000000"/>
            </a:gs>
          </a:gsLst>
          <a:path path="circle">
            <a:fillToRect l="50000" t="50000" r="50000" b="50000"/>
          </a:path>
        </a:gradFill>
        <a:effectLst/>
      </p:bgPr>
    </p:bg>
    <p:spTree>
      <p:nvGrpSpPr>
        <p:cNvPr id="1" name=""/>
        <p:cNvGrpSpPr/>
        <p:nvPr/>
      </p:nvGrpSpPr>
      <p:grpSpPr>
        <a:xfrm>
          <a:off x="0" y="0"/>
          <a:ext cx="0" cy="0"/>
          <a:chOff x="0" y="0"/>
          <a:chExt cx="0" cy="0"/>
        </a:xfrm>
      </p:grpSpPr>
      <p:sp>
        <p:nvSpPr>
          <p:cNvPr id="70" name="Shape 70"/>
          <p:cNvSpPr>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
        <p:nvSpPr>
          <p:cNvPr id="71" name="Shape 71"/>
          <p:cNvSpPr>
            <a:spLocks noGrp="1"/>
          </p:cNvSpPr>
          <p:nvPr>
            <p:ph type="title"/>
          </p:nvPr>
        </p:nvSpPr>
        <p:spPr>
          <a:prstGeom prst="rect">
            <a:avLst/>
          </a:prstGeom>
        </p:spPr>
        <p:txBody>
          <a:bodyPr/>
          <a:lstStyle>
            <a:lvl1pPr>
              <a:defRPr>
                <a:solidFill>
                  <a:srgbClr val="DEF5FA"/>
                </a:solidFill>
              </a:defRPr>
            </a:lvl1pPr>
          </a:lstStyle>
          <a:p>
            <a:r>
              <a:t>Title Text</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8" name="Shape 7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85" name="Shape 85"/>
          <p:cNvSpPr>
            <a:spLocks noGrp="1"/>
          </p:cNvSpPr>
          <p:nvPr>
            <p:ph type="title"/>
          </p:nvPr>
        </p:nvSpPr>
        <p:spPr>
          <a:xfrm>
            <a:off x="914400" y="4876800"/>
            <a:ext cx="7481776" cy="457200"/>
          </a:xfrm>
          <a:prstGeom prst="rect">
            <a:avLst/>
          </a:prstGeom>
        </p:spPr>
        <p:txBody>
          <a:bodyPr anchor="t"/>
          <a:lstStyle>
            <a:lvl1pPr algn="r">
              <a:defRPr sz="2500" b="0">
                <a:solidFill>
                  <a:schemeClr val="accent1"/>
                </a:solidFill>
              </a:defRPr>
            </a:lvl1pPr>
          </a:lstStyle>
          <a:p>
            <a:pPr>
              <a:defRPr>
                <a:effectLst/>
              </a:defRPr>
            </a:pPr>
            <a:r>
              <a:t>Title Text</a:t>
            </a:r>
          </a:p>
        </p:txBody>
      </p:sp>
      <p:sp>
        <p:nvSpPr>
          <p:cNvPr id="86" name="Shape 86"/>
          <p:cNvSpPr>
            <a:spLocks noGrp="1"/>
          </p:cNvSpPr>
          <p:nvPr>
            <p:ph type="body" sz="quarter" idx="1"/>
          </p:nvPr>
        </p:nvSpPr>
        <p:spPr>
          <a:xfrm>
            <a:off x="4419600" y="5355101"/>
            <a:ext cx="3974592" cy="914401"/>
          </a:xfrm>
          <a:prstGeom prst="rect">
            <a:avLst/>
          </a:prstGeom>
        </p:spPr>
        <p:txBody>
          <a:bodyPr/>
          <a:lstStyle>
            <a:lvl1pPr marL="0" indent="0" algn="r">
              <a:buClrTx/>
              <a:buSzTx/>
              <a:buFontTx/>
              <a:buNone/>
              <a:defRPr sz="1600"/>
            </a:lvl1pPr>
            <a:lvl2pPr marL="0" indent="393191" algn="r">
              <a:buClrTx/>
              <a:buSzTx/>
              <a:buFontTx/>
              <a:buNone/>
              <a:defRPr sz="1600"/>
            </a:lvl2pPr>
            <a:lvl3pPr marL="0" indent="630936" algn="r">
              <a:buClrTx/>
              <a:buSzTx/>
              <a:buFontTx/>
              <a:buNone/>
              <a:defRPr sz="1600"/>
            </a:lvl3pPr>
            <a:lvl4pPr marL="0" indent="914400" algn="r">
              <a:buClrTx/>
              <a:buSzTx/>
              <a:buFontTx/>
              <a:buNone/>
              <a:defRPr sz="1600"/>
            </a:lvl4pPr>
            <a:lvl5pPr marL="0" indent="1143000" algn="r">
              <a:buClrTx/>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7" name="Shape 8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bg>
      <p:bgPr>
        <a:gradFill flip="none" rotWithShape="1">
          <a:gsLst>
            <a:gs pos="0">
              <a:srgbClr val="B1B1B1"/>
            </a:gs>
            <a:gs pos="40000">
              <a:srgbClr val="9E9E9E"/>
            </a:gs>
            <a:gs pos="100000">
              <a:srgbClr val="000000"/>
            </a:gs>
          </a:gsLst>
          <a:path path="circle">
            <a:fillToRect l="50000" t="50000" r="50000" b="50000"/>
          </a:path>
        </a:gradFill>
        <a:effectLst/>
      </p:bgPr>
    </p:bg>
    <p:spTree>
      <p:nvGrpSpPr>
        <p:cNvPr id="1" name=""/>
        <p:cNvGrpSpPr/>
        <p:nvPr/>
      </p:nvGrpSpPr>
      <p:grpSpPr>
        <a:xfrm>
          <a:off x="0" y="0"/>
          <a:ext cx="0" cy="0"/>
          <a:chOff x="0" y="0"/>
          <a:chExt cx="0" cy="0"/>
        </a:xfrm>
      </p:grpSpPr>
      <p:sp>
        <p:nvSpPr>
          <p:cNvPr id="94" name="Shape 94"/>
          <p:cNvSpPr>
            <a:spLocks noGrp="1"/>
          </p:cNvSpPr>
          <p:nvPr>
            <p:ph type="body" sz="quarter" idx="1"/>
          </p:nvPr>
        </p:nvSpPr>
        <p:spPr>
          <a:xfrm>
            <a:off x="1141231" y="5443401"/>
            <a:ext cx="7162801" cy="648233"/>
          </a:xfrm>
          <a:prstGeom prst="rect">
            <a:avLst/>
          </a:prstGeom>
        </p:spPr>
        <p:txBody>
          <a:bodyPr lIns="0" tIns="0" rIns="0" bIns="0"/>
          <a:lstStyle>
            <a:lvl1pPr marL="0" marR="18288" indent="0" algn="r">
              <a:buClrTx/>
              <a:buSzTx/>
              <a:buFontTx/>
              <a:buNone/>
              <a:defRPr sz="1400">
                <a:solidFill>
                  <a:srgbClr val="FFFFFF"/>
                </a:solidFill>
              </a:defRPr>
            </a:lvl1pPr>
            <a:lvl2pPr marL="659891" marR="18288" indent="-266700" algn="r">
              <a:buClrTx/>
              <a:buFontTx/>
              <a:defRPr sz="1400">
                <a:solidFill>
                  <a:srgbClr val="FFFFFF"/>
                </a:solidFill>
              </a:defRPr>
            </a:lvl2pPr>
            <a:lvl3pPr marL="950975" marR="18288" indent="-320039" algn="r">
              <a:buClrTx/>
              <a:buFontTx/>
              <a:defRPr sz="1400">
                <a:solidFill>
                  <a:srgbClr val="FFFFFF"/>
                </a:solidFill>
              </a:defRPr>
            </a:lvl3pPr>
            <a:lvl4pPr marL="1270000" marR="18288" indent="-355600" algn="r">
              <a:buClrTx/>
              <a:buFontTx/>
              <a:defRPr sz="1400">
                <a:solidFill>
                  <a:srgbClr val="FFFFFF"/>
                </a:solidFill>
              </a:defRPr>
            </a:lvl4pPr>
            <a:lvl5pPr marL="1498600" marR="18288" indent="-355600" algn="r">
              <a:buClrTx/>
              <a:buFontTx/>
              <a:defRPr sz="14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95" name="Shape 95"/>
          <p:cNvSpPr>
            <a:spLocks noGrp="1"/>
          </p:cNvSpPr>
          <p:nvPr>
            <p:ph type="pic" idx="13"/>
          </p:nvPr>
        </p:nvSpPr>
        <p:spPr>
          <a:xfrm>
            <a:off x="228600" y="189967"/>
            <a:ext cx="8686800" cy="4389122"/>
          </a:xfrm>
          <a:prstGeom prst="rect">
            <a:avLst/>
          </a:prstGeom>
          <a:ln w="9525">
            <a:solidFill>
              <a:srgbClr val="000000"/>
            </a:solidFill>
            <a:round/>
          </a:ln>
        </p:spPr>
        <p:txBody>
          <a:bodyPr lIns="91439" rIns="91439">
            <a:noAutofit/>
          </a:bodyPr>
          <a:lstStyle/>
          <a:p>
            <a:endParaRPr/>
          </a:p>
        </p:txBody>
      </p:sp>
      <p:sp>
        <p:nvSpPr>
          <p:cNvPr id="96" name="Shape 96"/>
          <p:cNvSpPr>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
        <p:nvSpPr>
          <p:cNvPr id="97" name="Shape 97"/>
          <p:cNvSpPr>
            <a:spLocks noGrp="1"/>
          </p:cNvSpPr>
          <p:nvPr>
            <p:ph type="title"/>
          </p:nvPr>
        </p:nvSpPr>
        <p:spPr>
          <a:xfrm>
            <a:off x="228600" y="4865122"/>
            <a:ext cx="8075432" cy="562673"/>
          </a:xfrm>
          <a:prstGeom prst="rect">
            <a:avLst/>
          </a:prstGeom>
        </p:spPr>
        <p:txBody>
          <a:bodyPr anchor="t"/>
          <a:lstStyle>
            <a:lvl1pPr algn="r">
              <a:defRPr sz="3000" b="0">
                <a:solidFill>
                  <a:schemeClr val="accent1"/>
                </a:solidFill>
                <a:effectLst>
                  <a:outerShdw blurRad="50800" dist="25000" dir="5400000" rotWithShape="0">
                    <a:srgbClr val="000000">
                      <a:alpha val="45000"/>
                    </a:srgbClr>
                  </a:outerShdw>
                </a:effectLst>
              </a:defRPr>
            </a:lvl1pPr>
          </a:lstStyle>
          <a:p>
            <a:r>
              <a:t>Title Text</a:t>
            </a:r>
          </a:p>
        </p:txBody>
      </p:sp>
      <p:sp>
        <p:nvSpPr>
          <p:cNvPr id="98" name="Shape 98"/>
          <p:cNvSpPr/>
          <p:nvPr/>
        </p:nvSpPr>
        <p:spPr>
          <a:xfrm>
            <a:off x="499273" y="5944935"/>
            <a:ext cx="4940625" cy="921078"/>
          </a:xfrm>
          <a:custGeom>
            <a:avLst/>
            <a:gdLst/>
            <a:ahLst/>
            <a:cxnLst>
              <a:cxn ang="0">
                <a:pos x="wd2" y="hd2"/>
              </a:cxn>
              <a:cxn ang="5400000">
                <a:pos x="wd2" y="hd2"/>
              </a:cxn>
              <a:cxn ang="10800000">
                <a:pos x="wd2" y="hd2"/>
              </a:cxn>
              <a:cxn ang="16200000">
                <a:pos x="wd2" y="hd2"/>
              </a:cxn>
            </a:cxnLst>
            <a:rect l="0" t="0" r="r" b="b"/>
            <a:pathLst>
              <a:path w="21600" h="21600" extrusionOk="0">
                <a:moveTo>
                  <a:pt x="0" y="128"/>
                </a:moveTo>
                <a:lnTo>
                  <a:pt x="21600" y="21600"/>
                </a:lnTo>
                <a:lnTo>
                  <a:pt x="16039" y="21600"/>
                </a:lnTo>
                <a:lnTo>
                  <a:pt x="3" y="0"/>
                </a:lnTo>
              </a:path>
            </a:pathLst>
          </a:custGeom>
          <a:solidFill>
            <a:srgbClr val="9DCADC">
              <a:alpha val="40000"/>
            </a:srgbClr>
          </a:solidFill>
          <a:ln w="12700">
            <a:miter lim="400000"/>
          </a:ln>
        </p:spPr>
        <p:txBody>
          <a:bodyPr lIns="45719" rIns="45719"/>
          <a:lstStyle/>
          <a:p>
            <a:pPr>
              <a:defRPr>
                <a:solidFill>
                  <a:srgbClr val="FFFFFF"/>
                </a:solidFill>
                <a:latin typeface="+mn-lt"/>
                <a:ea typeface="+mn-ea"/>
                <a:cs typeface="+mn-cs"/>
                <a:sym typeface="Arial"/>
              </a:defRPr>
            </a:pPr>
            <a:endParaRPr/>
          </a:p>
        </p:txBody>
      </p:sp>
      <p:sp>
        <p:nvSpPr>
          <p:cNvPr id="99" name="Shape 99"/>
          <p:cNvSpPr/>
          <p:nvPr/>
        </p:nvSpPr>
        <p:spPr>
          <a:xfrm>
            <a:off x="485717" y="5939011"/>
            <a:ext cx="3690452" cy="93345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490"/>
                </a:lnTo>
                <a:lnTo>
                  <a:pt x="17057" y="21600"/>
                </a:lnTo>
                <a:lnTo>
                  <a:pt x="46" y="147"/>
                </a:lnTo>
              </a:path>
            </a:pathLst>
          </a:custGeom>
          <a:solidFill>
            <a:srgbClr val="000000"/>
          </a:solidFill>
          <a:ln w="12700">
            <a:miter lim="400000"/>
          </a:ln>
        </p:spPr>
        <p:txBody>
          <a:bodyPr lIns="45719" rIns="45719"/>
          <a:lstStyle/>
          <a:p>
            <a:pPr>
              <a:defRPr>
                <a:solidFill>
                  <a:srgbClr val="FFFFFF"/>
                </a:solidFill>
                <a:latin typeface="+mn-lt"/>
                <a:ea typeface="+mn-ea"/>
                <a:cs typeface="+mn-cs"/>
                <a:sym typeface="Arial"/>
              </a:defRPr>
            </a:pPr>
            <a:endParaRPr/>
          </a:p>
        </p:txBody>
      </p:sp>
      <p:sp>
        <p:nvSpPr>
          <p:cNvPr id="100" name="Shape 100"/>
          <p:cNvSpPr/>
          <p:nvPr/>
        </p:nvSpPr>
        <p:spPr>
          <a:xfrm>
            <a:off x="-6043" y="5791253"/>
            <a:ext cx="3402316" cy="108086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blipFill>
            <a:blip r:embed="rId2"/>
          </a:blipFill>
          <a:ln w="12700">
            <a:miter lim="400000"/>
          </a:ln>
        </p:spPr>
        <p:txBody>
          <a:bodyPr lIns="45719" rIns="45719" anchor="ctr"/>
          <a:lstStyle/>
          <a:p>
            <a:pPr algn="ctr">
              <a:defRPr>
                <a:solidFill>
                  <a:srgbClr val="FFFFFF"/>
                </a:solidFill>
              </a:defRPr>
            </a:pPr>
            <a:endParaRPr/>
          </a:p>
        </p:txBody>
      </p:sp>
      <p:sp>
        <p:nvSpPr>
          <p:cNvPr id="101" name="Shape 101"/>
          <p:cNvSpPr/>
          <p:nvPr/>
        </p:nvSpPr>
        <p:spPr>
          <a:xfrm>
            <a:off x="-9238" y="5787737"/>
            <a:ext cx="3405511" cy="1084384"/>
          </a:xfrm>
          <a:prstGeom prst="line">
            <a:avLst/>
          </a:prstGeom>
          <a:ln w="12065">
            <a:solidFill>
              <a:srgbClr val="5699AD"/>
            </a:solidFill>
            <a:miter/>
          </a:ln>
        </p:spPr>
        <p:txBody>
          <a:bodyPr lIns="45719" rIns="45719"/>
          <a:lstStyle/>
          <a:p>
            <a:endParaRPr/>
          </a:p>
        </p:txBody>
      </p:sp>
      <p:sp>
        <p:nvSpPr>
          <p:cNvPr id="102" name="Shape 102"/>
          <p:cNvSpPr/>
          <p:nvPr/>
        </p:nvSpPr>
        <p:spPr>
          <a:xfrm>
            <a:off x="8664112" y="4988440"/>
            <a:ext cx="182881" cy="228601"/>
          </a:xfrm>
          <a:prstGeom prst="chevron">
            <a:avLst>
              <a:gd name="adj" fmla="val 50000"/>
            </a:avLst>
          </a:prstGeom>
          <a:gradFill>
            <a:gsLst>
              <a:gs pos="0">
                <a:srgbClr val="1589A6"/>
              </a:gs>
              <a:gs pos="72000">
                <a:srgbClr val="4EB8DA"/>
              </a:gs>
              <a:gs pos="100000">
                <a:srgbClr val="7DC3DD"/>
              </a:gs>
            </a:gsLst>
            <a:lin ang="16200000"/>
          </a:gradFill>
          <a:ln w="3175" cap="rnd">
            <a:solidFill>
              <a:srgbClr val="21768B"/>
            </a:solidFill>
          </a:ln>
          <a:effectLst>
            <a:outerShdw blurRad="50800" dist="25400" dir="5400000" rotWithShape="0">
              <a:srgbClr val="000000">
                <a:alpha val="46000"/>
              </a:srgbClr>
            </a:outerShdw>
          </a:effectLst>
        </p:spPr>
        <p:txBody>
          <a:bodyPr lIns="45719" rIns="45719" anchor="ctr"/>
          <a:lstStyle/>
          <a:p>
            <a:pPr>
              <a:defRPr>
                <a:solidFill>
                  <a:srgbClr val="FFFFFF"/>
                </a:solidFill>
              </a:defRPr>
            </a:pPr>
            <a:endParaRPr/>
          </a:p>
        </p:txBody>
      </p:sp>
      <p:sp>
        <p:nvSpPr>
          <p:cNvPr id="103" name="Shape 103"/>
          <p:cNvSpPr/>
          <p:nvPr/>
        </p:nvSpPr>
        <p:spPr>
          <a:xfrm>
            <a:off x="8477695" y="4988440"/>
            <a:ext cx="182881" cy="228601"/>
          </a:xfrm>
          <a:prstGeom prst="chevron">
            <a:avLst>
              <a:gd name="adj" fmla="val 50000"/>
            </a:avLst>
          </a:prstGeom>
          <a:gradFill>
            <a:gsLst>
              <a:gs pos="0">
                <a:srgbClr val="1589A6"/>
              </a:gs>
              <a:gs pos="72000">
                <a:srgbClr val="4EB8DA"/>
              </a:gs>
              <a:gs pos="100000">
                <a:srgbClr val="7DC3DD"/>
              </a:gs>
            </a:gsLst>
            <a:lin ang="16200000"/>
          </a:gradFill>
          <a:ln w="3175" cap="rnd">
            <a:solidFill>
              <a:srgbClr val="21768B"/>
            </a:solidFill>
          </a:ln>
          <a:effectLst>
            <a:outerShdw blurRad="50800" dist="25400" dir="5400000" rotWithShape="0">
              <a:srgbClr val="000000">
                <a:alpha val="46000"/>
              </a:srgbClr>
            </a:outerShdw>
          </a:effectLst>
        </p:spPr>
        <p:txBody>
          <a:bodyPr lIns="45719" rIns="45719" anchor="ctr"/>
          <a:lstStyle/>
          <a:p>
            <a:pPr>
              <a:defRPr>
                <a:solidFill>
                  <a:srgbClr val="FFFFFF"/>
                </a:solidFill>
              </a:defRPr>
            </a:pPr>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499273" y="5944935"/>
            <a:ext cx="4940625" cy="921078"/>
          </a:xfrm>
          <a:custGeom>
            <a:avLst/>
            <a:gdLst/>
            <a:ahLst/>
            <a:cxnLst>
              <a:cxn ang="0">
                <a:pos x="wd2" y="hd2"/>
              </a:cxn>
              <a:cxn ang="5400000">
                <a:pos x="wd2" y="hd2"/>
              </a:cxn>
              <a:cxn ang="10800000">
                <a:pos x="wd2" y="hd2"/>
              </a:cxn>
              <a:cxn ang="16200000">
                <a:pos x="wd2" y="hd2"/>
              </a:cxn>
            </a:cxnLst>
            <a:rect l="0" t="0" r="r" b="b"/>
            <a:pathLst>
              <a:path w="21600" h="21600" extrusionOk="0">
                <a:moveTo>
                  <a:pt x="0" y="128"/>
                </a:moveTo>
                <a:lnTo>
                  <a:pt x="21600" y="21600"/>
                </a:lnTo>
                <a:lnTo>
                  <a:pt x="16039" y="21600"/>
                </a:lnTo>
                <a:lnTo>
                  <a:pt x="3" y="0"/>
                </a:lnTo>
              </a:path>
            </a:pathLst>
          </a:custGeom>
          <a:solidFill>
            <a:srgbClr val="9DCADC">
              <a:alpha val="40000"/>
            </a:srgbClr>
          </a:solidFill>
          <a:ln w="12700">
            <a:miter lim="400000"/>
          </a:ln>
        </p:spPr>
        <p:txBody>
          <a:bodyPr lIns="45719" rIns="45719"/>
          <a:lstStyle/>
          <a:p>
            <a:pPr>
              <a:defRPr>
                <a:latin typeface="+mn-lt"/>
                <a:ea typeface="+mn-ea"/>
                <a:cs typeface="+mn-cs"/>
                <a:sym typeface="Arial"/>
              </a:defRPr>
            </a:pPr>
            <a:endParaRPr/>
          </a:p>
        </p:txBody>
      </p:sp>
      <p:sp>
        <p:nvSpPr>
          <p:cNvPr id="3" name="Shape 3"/>
          <p:cNvSpPr/>
          <p:nvPr/>
        </p:nvSpPr>
        <p:spPr>
          <a:xfrm>
            <a:off x="485717" y="5939011"/>
            <a:ext cx="3690452" cy="93345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490"/>
                </a:lnTo>
                <a:lnTo>
                  <a:pt x="17057" y="21600"/>
                </a:lnTo>
                <a:lnTo>
                  <a:pt x="46" y="147"/>
                </a:lnTo>
              </a:path>
            </a:pathLst>
          </a:custGeom>
          <a:solidFill>
            <a:srgbClr val="000000"/>
          </a:solidFill>
          <a:ln w="12700">
            <a:miter lim="400000"/>
          </a:ln>
        </p:spPr>
        <p:txBody>
          <a:bodyPr lIns="45719" rIns="45719"/>
          <a:lstStyle/>
          <a:p>
            <a:pPr>
              <a:defRPr>
                <a:latin typeface="+mn-lt"/>
                <a:ea typeface="+mn-ea"/>
                <a:cs typeface="+mn-cs"/>
                <a:sym typeface="Arial"/>
              </a:defRPr>
            </a:pPr>
            <a:endParaRPr/>
          </a:p>
        </p:txBody>
      </p:sp>
      <p:sp>
        <p:nvSpPr>
          <p:cNvPr id="4" name="Shape 4"/>
          <p:cNvSpPr/>
          <p:nvPr/>
        </p:nvSpPr>
        <p:spPr>
          <a:xfrm>
            <a:off x="-6043" y="5791253"/>
            <a:ext cx="3402316" cy="108086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blipFill>
            <a:blip r:embed="rId14"/>
          </a:blipFill>
          <a:ln w="12700">
            <a:miter lim="400000"/>
          </a:ln>
        </p:spPr>
        <p:txBody>
          <a:bodyPr lIns="45719" rIns="45719" anchor="ctr"/>
          <a:lstStyle/>
          <a:p>
            <a:pPr algn="ctr">
              <a:defRPr>
                <a:solidFill>
                  <a:srgbClr val="FFFFFF"/>
                </a:solidFill>
              </a:defRPr>
            </a:pPr>
            <a:endParaRPr/>
          </a:p>
        </p:txBody>
      </p:sp>
      <p:sp>
        <p:nvSpPr>
          <p:cNvPr id="5" name="Shape 5"/>
          <p:cNvSpPr/>
          <p:nvPr/>
        </p:nvSpPr>
        <p:spPr>
          <a:xfrm>
            <a:off x="-9238" y="5787737"/>
            <a:ext cx="3405511" cy="1084384"/>
          </a:xfrm>
          <a:prstGeom prst="line">
            <a:avLst/>
          </a:prstGeom>
          <a:ln w="12065">
            <a:solidFill>
              <a:srgbClr val="5699AD"/>
            </a:solidFill>
            <a:miter/>
          </a:ln>
        </p:spPr>
        <p:txBody>
          <a:bodyPr lIns="45719" rIns="45719"/>
          <a:lstStyle/>
          <a:p>
            <a:endParaRPr/>
          </a:p>
        </p:txBody>
      </p:sp>
      <p:pic>
        <p:nvPicPr>
          <p:cNvPr id="6" name="image2.jpg" descr="General"/>
          <p:cNvPicPr>
            <a:picLocks noChangeAspect="1"/>
          </p:cNvPicPr>
          <p:nvPr/>
        </p:nvPicPr>
        <p:blipFill>
          <a:blip r:embed="rId15">
            <a:extLst/>
          </a:blip>
          <a:stretch>
            <a:fillRect/>
          </a:stretch>
        </p:blipFill>
        <p:spPr>
          <a:xfrm>
            <a:off x="0" y="-9525"/>
            <a:ext cx="9145589" cy="6867525"/>
          </a:xfrm>
          <a:prstGeom prst="rect">
            <a:avLst/>
          </a:prstGeom>
          <a:ln w="12700">
            <a:miter lim="400000"/>
          </a:ln>
        </p:spPr>
      </p:pic>
      <p:sp>
        <p:nvSpPr>
          <p:cNvPr id="7" name="Shape 7"/>
          <p:cNvSpPr>
            <a:spLocks noGrp="1"/>
          </p:cNvSpPr>
          <p:nvPr>
            <p:ph type="body" idx="1"/>
          </p:nvPr>
        </p:nvSpPr>
        <p:spPr>
          <a:xfrm>
            <a:off x="457200" y="1481327"/>
            <a:ext cx="8229600" cy="4525964"/>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8" name="Shape 8"/>
          <p:cNvSpPr>
            <a:spLocks noGrp="1"/>
          </p:cNvSpPr>
          <p:nvPr>
            <p:ph type="sldNum" sz="quarter" idx="2"/>
          </p:nvPr>
        </p:nvSpPr>
        <p:spPr>
          <a:xfrm>
            <a:off x="8767629" y="6546083"/>
            <a:ext cx="245404" cy="226986"/>
          </a:xfrm>
          <a:prstGeom prst="rect">
            <a:avLst/>
          </a:prstGeom>
          <a:ln w="12700">
            <a:miter lim="400000"/>
          </a:ln>
        </p:spPr>
        <p:txBody>
          <a:bodyPr wrap="none" lIns="45719" rIns="45719" anchor="b">
            <a:spAutoFit/>
          </a:bodyPr>
          <a:lstStyle>
            <a:lvl1pPr algn="r">
              <a:defRPr sz="1000">
                <a:latin typeface="+mn-lt"/>
                <a:ea typeface="+mn-ea"/>
                <a:cs typeface="+mn-cs"/>
                <a:sym typeface="Arial"/>
              </a:defRPr>
            </a:lvl1pPr>
          </a:lstStyle>
          <a:p>
            <a:fld id="{86CB4B4D-7CA3-9044-876B-883B54F8677D}" type="slidenum">
              <a:t>‹#›</a:t>
            </a:fld>
            <a:endParaRPr/>
          </a:p>
        </p:txBody>
      </p:sp>
      <p:sp>
        <p:nvSpPr>
          <p:cNvPr id="9" name="Shape 9"/>
          <p:cNvSpPr>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Title Text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914400" rtl="0" latinLnBrk="0">
        <a:lnSpc>
          <a:spcPct val="100000"/>
        </a:lnSpc>
        <a:spcBef>
          <a:spcPts val="0"/>
        </a:spcBef>
        <a:spcAft>
          <a:spcPts val="0"/>
        </a:spcAft>
        <a:buClrTx/>
        <a:buSzTx/>
        <a:buFontTx/>
        <a:buNone/>
        <a:tabLst/>
        <a:defRPr sz="4100" b="1" i="0" u="none" strike="noStrike" cap="none" spc="0" baseline="0">
          <a:ln>
            <a:noFill/>
          </a:ln>
          <a:solidFill>
            <a:srgbClr val="464646"/>
          </a:solidFill>
          <a:effectLst>
            <a:outerShdw blurRad="38100" dist="25400" dir="5400000" rotWithShape="0">
              <a:srgbClr val="000000">
                <a:alpha val="25000"/>
              </a:srgbClr>
            </a:outerShdw>
          </a:effectLst>
          <a:uFillTx/>
          <a:latin typeface="Lucida Sans Unicode"/>
          <a:ea typeface="Lucida Sans Unicode"/>
          <a:cs typeface="Lucida Sans Unicode"/>
          <a:sym typeface="Lucida Sans Unicode"/>
        </a:defRPr>
      </a:lvl1pPr>
      <a:lvl2pPr marL="0" marR="0" indent="0" algn="l" defTabSz="914400" rtl="0" latinLnBrk="0">
        <a:lnSpc>
          <a:spcPct val="100000"/>
        </a:lnSpc>
        <a:spcBef>
          <a:spcPts val="0"/>
        </a:spcBef>
        <a:spcAft>
          <a:spcPts val="0"/>
        </a:spcAft>
        <a:buClrTx/>
        <a:buSzTx/>
        <a:buFontTx/>
        <a:buNone/>
        <a:tabLst/>
        <a:defRPr sz="4100" b="1" i="0" u="none" strike="noStrike" cap="none" spc="0" baseline="0">
          <a:ln>
            <a:noFill/>
          </a:ln>
          <a:solidFill>
            <a:srgbClr val="464646"/>
          </a:solidFill>
          <a:effectLst>
            <a:outerShdw blurRad="38100" dist="25400" dir="5400000" rotWithShape="0">
              <a:srgbClr val="000000">
                <a:alpha val="25000"/>
              </a:srgbClr>
            </a:outerShdw>
          </a:effectLst>
          <a:uFillTx/>
          <a:latin typeface="Lucida Sans Unicode"/>
          <a:ea typeface="Lucida Sans Unicode"/>
          <a:cs typeface="Lucida Sans Unicode"/>
          <a:sym typeface="Lucida Sans Unicode"/>
        </a:defRPr>
      </a:lvl2pPr>
      <a:lvl3pPr marL="0" marR="0" indent="0" algn="l" defTabSz="914400" rtl="0" latinLnBrk="0">
        <a:lnSpc>
          <a:spcPct val="100000"/>
        </a:lnSpc>
        <a:spcBef>
          <a:spcPts val="0"/>
        </a:spcBef>
        <a:spcAft>
          <a:spcPts val="0"/>
        </a:spcAft>
        <a:buClrTx/>
        <a:buSzTx/>
        <a:buFontTx/>
        <a:buNone/>
        <a:tabLst/>
        <a:defRPr sz="4100" b="1" i="0" u="none" strike="noStrike" cap="none" spc="0" baseline="0">
          <a:ln>
            <a:noFill/>
          </a:ln>
          <a:solidFill>
            <a:srgbClr val="464646"/>
          </a:solidFill>
          <a:effectLst>
            <a:outerShdw blurRad="38100" dist="25400" dir="5400000" rotWithShape="0">
              <a:srgbClr val="000000">
                <a:alpha val="25000"/>
              </a:srgbClr>
            </a:outerShdw>
          </a:effectLst>
          <a:uFillTx/>
          <a:latin typeface="Lucida Sans Unicode"/>
          <a:ea typeface="Lucida Sans Unicode"/>
          <a:cs typeface="Lucida Sans Unicode"/>
          <a:sym typeface="Lucida Sans Unicode"/>
        </a:defRPr>
      </a:lvl3pPr>
      <a:lvl4pPr marL="0" marR="0" indent="0" algn="l" defTabSz="914400" rtl="0" latinLnBrk="0">
        <a:lnSpc>
          <a:spcPct val="100000"/>
        </a:lnSpc>
        <a:spcBef>
          <a:spcPts val="0"/>
        </a:spcBef>
        <a:spcAft>
          <a:spcPts val="0"/>
        </a:spcAft>
        <a:buClrTx/>
        <a:buSzTx/>
        <a:buFontTx/>
        <a:buNone/>
        <a:tabLst/>
        <a:defRPr sz="4100" b="1" i="0" u="none" strike="noStrike" cap="none" spc="0" baseline="0">
          <a:ln>
            <a:noFill/>
          </a:ln>
          <a:solidFill>
            <a:srgbClr val="464646"/>
          </a:solidFill>
          <a:effectLst>
            <a:outerShdw blurRad="38100" dist="25400" dir="5400000" rotWithShape="0">
              <a:srgbClr val="000000">
                <a:alpha val="25000"/>
              </a:srgbClr>
            </a:outerShdw>
          </a:effectLst>
          <a:uFillTx/>
          <a:latin typeface="Lucida Sans Unicode"/>
          <a:ea typeface="Lucida Sans Unicode"/>
          <a:cs typeface="Lucida Sans Unicode"/>
          <a:sym typeface="Lucida Sans Unicode"/>
        </a:defRPr>
      </a:lvl4pPr>
      <a:lvl5pPr marL="0" marR="0" indent="0" algn="l" defTabSz="914400" rtl="0" latinLnBrk="0">
        <a:lnSpc>
          <a:spcPct val="100000"/>
        </a:lnSpc>
        <a:spcBef>
          <a:spcPts val="0"/>
        </a:spcBef>
        <a:spcAft>
          <a:spcPts val="0"/>
        </a:spcAft>
        <a:buClrTx/>
        <a:buSzTx/>
        <a:buFontTx/>
        <a:buNone/>
        <a:tabLst/>
        <a:defRPr sz="4100" b="1" i="0" u="none" strike="noStrike" cap="none" spc="0" baseline="0">
          <a:ln>
            <a:noFill/>
          </a:ln>
          <a:solidFill>
            <a:srgbClr val="464646"/>
          </a:solidFill>
          <a:effectLst>
            <a:outerShdw blurRad="38100" dist="25400" dir="5400000" rotWithShape="0">
              <a:srgbClr val="000000">
                <a:alpha val="25000"/>
              </a:srgbClr>
            </a:outerShdw>
          </a:effectLst>
          <a:uFillTx/>
          <a:latin typeface="Lucida Sans Unicode"/>
          <a:ea typeface="Lucida Sans Unicode"/>
          <a:cs typeface="Lucida Sans Unicode"/>
          <a:sym typeface="Lucida Sans Unicode"/>
        </a:defRPr>
      </a:lvl5pPr>
      <a:lvl6pPr marL="0" marR="0" indent="0" algn="l" defTabSz="914400" rtl="0" latinLnBrk="0">
        <a:lnSpc>
          <a:spcPct val="100000"/>
        </a:lnSpc>
        <a:spcBef>
          <a:spcPts val="0"/>
        </a:spcBef>
        <a:spcAft>
          <a:spcPts val="0"/>
        </a:spcAft>
        <a:buClrTx/>
        <a:buSzTx/>
        <a:buFontTx/>
        <a:buNone/>
        <a:tabLst/>
        <a:defRPr sz="4100" b="1" i="0" u="none" strike="noStrike" cap="none" spc="0" baseline="0">
          <a:ln>
            <a:noFill/>
          </a:ln>
          <a:solidFill>
            <a:srgbClr val="464646"/>
          </a:solidFill>
          <a:effectLst>
            <a:outerShdw blurRad="38100" dist="25400" dir="5400000" rotWithShape="0">
              <a:srgbClr val="000000">
                <a:alpha val="25000"/>
              </a:srgbClr>
            </a:outerShdw>
          </a:effectLst>
          <a:uFillTx/>
          <a:latin typeface="Lucida Sans Unicode"/>
          <a:ea typeface="Lucida Sans Unicode"/>
          <a:cs typeface="Lucida Sans Unicode"/>
          <a:sym typeface="Lucida Sans Unicode"/>
        </a:defRPr>
      </a:lvl6pPr>
      <a:lvl7pPr marL="0" marR="0" indent="0" algn="l" defTabSz="914400" rtl="0" latinLnBrk="0">
        <a:lnSpc>
          <a:spcPct val="100000"/>
        </a:lnSpc>
        <a:spcBef>
          <a:spcPts val="0"/>
        </a:spcBef>
        <a:spcAft>
          <a:spcPts val="0"/>
        </a:spcAft>
        <a:buClrTx/>
        <a:buSzTx/>
        <a:buFontTx/>
        <a:buNone/>
        <a:tabLst/>
        <a:defRPr sz="4100" b="1" i="0" u="none" strike="noStrike" cap="none" spc="0" baseline="0">
          <a:ln>
            <a:noFill/>
          </a:ln>
          <a:solidFill>
            <a:srgbClr val="464646"/>
          </a:solidFill>
          <a:effectLst>
            <a:outerShdw blurRad="38100" dist="25400" dir="5400000" rotWithShape="0">
              <a:srgbClr val="000000">
                <a:alpha val="25000"/>
              </a:srgbClr>
            </a:outerShdw>
          </a:effectLst>
          <a:uFillTx/>
          <a:latin typeface="Lucida Sans Unicode"/>
          <a:ea typeface="Lucida Sans Unicode"/>
          <a:cs typeface="Lucida Sans Unicode"/>
          <a:sym typeface="Lucida Sans Unicode"/>
        </a:defRPr>
      </a:lvl7pPr>
      <a:lvl8pPr marL="0" marR="0" indent="0" algn="l" defTabSz="914400" rtl="0" latinLnBrk="0">
        <a:lnSpc>
          <a:spcPct val="100000"/>
        </a:lnSpc>
        <a:spcBef>
          <a:spcPts val="0"/>
        </a:spcBef>
        <a:spcAft>
          <a:spcPts val="0"/>
        </a:spcAft>
        <a:buClrTx/>
        <a:buSzTx/>
        <a:buFontTx/>
        <a:buNone/>
        <a:tabLst/>
        <a:defRPr sz="4100" b="1" i="0" u="none" strike="noStrike" cap="none" spc="0" baseline="0">
          <a:ln>
            <a:noFill/>
          </a:ln>
          <a:solidFill>
            <a:srgbClr val="464646"/>
          </a:solidFill>
          <a:effectLst>
            <a:outerShdw blurRad="38100" dist="25400" dir="5400000" rotWithShape="0">
              <a:srgbClr val="000000">
                <a:alpha val="25000"/>
              </a:srgbClr>
            </a:outerShdw>
          </a:effectLst>
          <a:uFillTx/>
          <a:latin typeface="Lucida Sans Unicode"/>
          <a:ea typeface="Lucida Sans Unicode"/>
          <a:cs typeface="Lucida Sans Unicode"/>
          <a:sym typeface="Lucida Sans Unicode"/>
        </a:defRPr>
      </a:lvl8pPr>
      <a:lvl9pPr marL="0" marR="0" indent="0" algn="l" defTabSz="914400" rtl="0" latinLnBrk="0">
        <a:lnSpc>
          <a:spcPct val="100000"/>
        </a:lnSpc>
        <a:spcBef>
          <a:spcPts val="0"/>
        </a:spcBef>
        <a:spcAft>
          <a:spcPts val="0"/>
        </a:spcAft>
        <a:buClrTx/>
        <a:buSzTx/>
        <a:buFontTx/>
        <a:buNone/>
        <a:tabLst/>
        <a:defRPr sz="4100" b="1" i="0" u="none" strike="noStrike" cap="none" spc="0" baseline="0">
          <a:ln>
            <a:noFill/>
          </a:ln>
          <a:solidFill>
            <a:srgbClr val="464646"/>
          </a:solidFill>
          <a:effectLst>
            <a:outerShdw blurRad="38100" dist="25400" dir="5400000" rotWithShape="0">
              <a:srgbClr val="000000">
                <a:alpha val="25000"/>
              </a:srgbClr>
            </a:outerShdw>
          </a:effectLst>
          <a:uFillTx/>
          <a:latin typeface="Lucida Sans Unicode"/>
          <a:ea typeface="Lucida Sans Unicode"/>
          <a:cs typeface="Lucida Sans Unicode"/>
          <a:sym typeface="Lucida Sans Unicode"/>
        </a:defRPr>
      </a:lvl9pPr>
    </p:titleStyle>
    <p:bodyStyle>
      <a:lvl1pPr marL="365759" marR="0" indent="-256031" algn="l" defTabSz="914400" rtl="0" latinLnBrk="0">
        <a:lnSpc>
          <a:spcPct val="100000"/>
        </a:lnSpc>
        <a:spcBef>
          <a:spcPts val="400"/>
        </a:spcBef>
        <a:spcAft>
          <a:spcPts val="0"/>
        </a:spcAft>
        <a:buClr>
          <a:schemeClr val="accent1"/>
        </a:buClr>
        <a:buSzPct val="68000"/>
        <a:buFont typeface="Wingdings 3"/>
        <a:buChar char=""/>
        <a:tabLst/>
        <a:defRPr sz="2700" b="0" i="0" u="none" strike="noStrike" cap="none" spc="0" baseline="0">
          <a:ln>
            <a:noFill/>
          </a:ln>
          <a:solidFill>
            <a:srgbClr val="000000"/>
          </a:solidFill>
          <a:uFillTx/>
          <a:latin typeface="Lucida Sans Unicode"/>
          <a:ea typeface="Lucida Sans Unicode"/>
          <a:cs typeface="Lucida Sans Unicode"/>
          <a:sym typeface="Lucida Sans Unicode"/>
        </a:defRPr>
      </a:lvl1pPr>
      <a:lvl2pPr marL="661548" marR="0" indent="-268356" algn="l" defTabSz="914400" rtl="0" latinLnBrk="0">
        <a:lnSpc>
          <a:spcPct val="100000"/>
        </a:lnSpc>
        <a:spcBef>
          <a:spcPts val="400"/>
        </a:spcBef>
        <a:spcAft>
          <a:spcPts val="0"/>
        </a:spcAft>
        <a:buClr>
          <a:schemeClr val="accent1"/>
        </a:buClr>
        <a:buSzPct val="100000"/>
        <a:buFont typeface="Wingdings 3"/>
        <a:buChar char="◦"/>
        <a:tabLst/>
        <a:defRPr sz="2700" b="0" i="0" u="none" strike="noStrike" cap="none" spc="0" baseline="0">
          <a:ln>
            <a:noFill/>
          </a:ln>
          <a:solidFill>
            <a:srgbClr val="000000"/>
          </a:solidFill>
          <a:uFillTx/>
          <a:latin typeface="Lucida Sans Unicode"/>
          <a:ea typeface="Lucida Sans Unicode"/>
          <a:cs typeface="Lucida Sans Unicode"/>
          <a:sym typeface="Lucida Sans Unicode"/>
        </a:defRPr>
      </a:lvl2pPr>
      <a:lvl3pPr marL="924850" marR="0" indent="-293914" algn="l" defTabSz="914400" rtl="0" latinLnBrk="0">
        <a:lnSpc>
          <a:spcPct val="100000"/>
        </a:lnSpc>
        <a:spcBef>
          <a:spcPts val="400"/>
        </a:spcBef>
        <a:spcAft>
          <a:spcPts val="0"/>
        </a:spcAft>
        <a:buClr>
          <a:schemeClr val="accent1"/>
        </a:buClr>
        <a:buSzPct val="100000"/>
        <a:buFont typeface="Wingdings 3"/>
        <a:buChar char="●"/>
        <a:tabLst/>
        <a:defRPr sz="2700" b="0" i="0" u="none" strike="noStrike" cap="none" spc="0" baseline="0">
          <a:ln>
            <a:noFill/>
          </a:ln>
          <a:solidFill>
            <a:srgbClr val="000000"/>
          </a:solidFill>
          <a:uFillTx/>
          <a:latin typeface="Lucida Sans Unicode"/>
          <a:ea typeface="Lucida Sans Unicode"/>
          <a:cs typeface="Lucida Sans Unicode"/>
          <a:sym typeface="Lucida Sans Unicode"/>
        </a:defRPr>
      </a:lvl3pPr>
      <a:lvl4pPr marL="1239252" marR="0" indent="-324852" algn="l" defTabSz="914400" rtl="0" latinLnBrk="0">
        <a:lnSpc>
          <a:spcPct val="100000"/>
        </a:lnSpc>
        <a:spcBef>
          <a:spcPts val="400"/>
        </a:spcBef>
        <a:spcAft>
          <a:spcPts val="0"/>
        </a:spcAft>
        <a:buClr>
          <a:schemeClr val="accent1"/>
        </a:buClr>
        <a:buSzPct val="100000"/>
        <a:buFont typeface="Wingdings 3"/>
        <a:buChar char="●"/>
        <a:tabLst/>
        <a:defRPr sz="2700" b="0" i="0" u="none" strike="noStrike" cap="none" spc="0" baseline="0">
          <a:ln>
            <a:noFill/>
          </a:ln>
          <a:solidFill>
            <a:srgbClr val="000000"/>
          </a:solidFill>
          <a:uFillTx/>
          <a:latin typeface="Lucida Sans Unicode"/>
          <a:ea typeface="Lucida Sans Unicode"/>
          <a:cs typeface="Lucida Sans Unicode"/>
          <a:sym typeface="Lucida Sans Unicode"/>
        </a:defRPr>
      </a:lvl4pPr>
      <a:lvl5pPr marL="1485900" marR="0" indent="-342900" algn="l" defTabSz="914400" rtl="0" latinLnBrk="0">
        <a:lnSpc>
          <a:spcPct val="100000"/>
        </a:lnSpc>
        <a:spcBef>
          <a:spcPts val="400"/>
        </a:spcBef>
        <a:spcAft>
          <a:spcPts val="0"/>
        </a:spcAft>
        <a:buClr>
          <a:schemeClr val="accent1"/>
        </a:buClr>
        <a:buSzPct val="100000"/>
        <a:buFont typeface="Wingdings 3"/>
        <a:buChar char="●"/>
        <a:tabLst/>
        <a:defRPr sz="2700" b="0" i="0" u="none" strike="noStrike" cap="none" spc="0" baseline="0">
          <a:ln>
            <a:noFill/>
          </a:ln>
          <a:solidFill>
            <a:srgbClr val="000000"/>
          </a:solidFill>
          <a:uFillTx/>
          <a:latin typeface="Lucida Sans Unicode"/>
          <a:ea typeface="Lucida Sans Unicode"/>
          <a:cs typeface="Lucida Sans Unicode"/>
          <a:sym typeface="Lucida Sans Unicode"/>
        </a:defRPr>
      </a:lvl5pPr>
      <a:lvl6pPr marL="1714500" marR="0" indent="-342900" algn="l" defTabSz="914400" rtl="0" latinLnBrk="0">
        <a:lnSpc>
          <a:spcPct val="100000"/>
        </a:lnSpc>
        <a:spcBef>
          <a:spcPts val="400"/>
        </a:spcBef>
        <a:spcAft>
          <a:spcPts val="0"/>
        </a:spcAft>
        <a:buClr>
          <a:schemeClr val="accent1"/>
        </a:buClr>
        <a:buSzPct val="100000"/>
        <a:buFont typeface="Wingdings 3"/>
        <a:buChar char="◾"/>
        <a:tabLst/>
        <a:defRPr sz="2700" b="0" i="0" u="none" strike="noStrike" cap="none" spc="0" baseline="0">
          <a:ln>
            <a:noFill/>
          </a:ln>
          <a:solidFill>
            <a:srgbClr val="000000"/>
          </a:solidFill>
          <a:uFillTx/>
          <a:latin typeface="Lucida Sans Unicode"/>
          <a:ea typeface="Lucida Sans Unicode"/>
          <a:cs typeface="Lucida Sans Unicode"/>
          <a:sym typeface="Lucida Sans Unicode"/>
        </a:defRPr>
      </a:lvl6pPr>
      <a:lvl7pPr marL="1985962" marR="0" indent="-385762" algn="l" defTabSz="914400" rtl="0" latinLnBrk="0">
        <a:lnSpc>
          <a:spcPct val="100000"/>
        </a:lnSpc>
        <a:spcBef>
          <a:spcPts val="400"/>
        </a:spcBef>
        <a:spcAft>
          <a:spcPts val="0"/>
        </a:spcAft>
        <a:buClr>
          <a:schemeClr val="accent1"/>
        </a:buClr>
        <a:buSzPct val="100000"/>
        <a:buFont typeface="Wingdings 3"/>
        <a:buChar char="◾"/>
        <a:tabLst/>
        <a:defRPr sz="2700" b="0" i="0" u="none" strike="noStrike" cap="none" spc="0" baseline="0">
          <a:ln>
            <a:noFill/>
          </a:ln>
          <a:solidFill>
            <a:srgbClr val="000000"/>
          </a:solidFill>
          <a:uFillTx/>
          <a:latin typeface="Lucida Sans Unicode"/>
          <a:ea typeface="Lucida Sans Unicode"/>
          <a:cs typeface="Lucida Sans Unicode"/>
          <a:sym typeface="Lucida Sans Unicode"/>
        </a:defRPr>
      </a:lvl7pPr>
      <a:lvl8pPr marL="2214562" marR="0" indent="-385762" algn="l" defTabSz="914400" rtl="0" latinLnBrk="0">
        <a:lnSpc>
          <a:spcPct val="100000"/>
        </a:lnSpc>
        <a:spcBef>
          <a:spcPts val="400"/>
        </a:spcBef>
        <a:spcAft>
          <a:spcPts val="0"/>
        </a:spcAft>
        <a:buClr>
          <a:schemeClr val="accent1"/>
        </a:buClr>
        <a:buSzPct val="100000"/>
        <a:buFont typeface="Wingdings 3"/>
        <a:buChar char="◾"/>
        <a:tabLst/>
        <a:defRPr sz="2700" b="0" i="0" u="none" strike="noStrike" cap="none" spc="0" baseline="0">
          <a:ln>
            <a:noFill/>
          </a:ln>
          <a:solidFill>
            <a:srgbClr val="000000"/>
          </a:solidFill>
          <a:uFillTx/>
          <a:latin typeface="Lucida Sans Unicode"/>
          <a:ea typeface="Lucida Sans Unicode"/>
          <a:cs typeface="Lucida Sans Unicode"/>
          <a:sym typeface="Lucida Sans Unicode"/>
        </a:defRPr>
      </a:lvl8pPr>
      <a:lvl9pPr marL="2443162" marR="0" indent="-385762" algn="l" defTabSz="914400" rtl="0" latinLnBrk="0">
        <a:lnSpc>
          <a:spcPct val="100000"/>
        </a:lnSpc>
        <a:spcBef>
          <a:spcPts val="400"/>
        </a:spcBef>
        <a:spcAft>
          <a:spcPts val="0"/>
        </a:spcAft>
        <a:buClr>
          <a:schemeClr val="accent1"/>
        </a:buClr>
        <a:buSzPct val="100000"/>
        <a:buFont typeface="Wingdings 3"/>
        <a:buChar char="◾"/>
        <a:tabLst/>
        <a:defRPr sz="2700" b="0" i="0" u="none" strike="noStrike" cap="none" spc="0" baseline="0">
          <a:ln>
            <a:noFill/>
          </a:ln>
          <a:solidFill>
            <a:srgbClr val="000000"/>
          </a:solidFill>
          <a:uFillTx/>
          <a:latin typeface="Lucida Sans Unicode"/>
          <a:ea typeface="Lucida Sans Unicode"/>
          <a:cs typeface="Lucida Sans Unicode"/>
          <a:sym typeface="Lucida Sans Unicode"/>
        </a:defRPr>
      </a:lvl9pPr>
    </p:bodyStyle>
    <p:otherStyle>
      <a:lvl1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9" name="image3.jpg" descr="Title slide"/>
          <p:cNvPicPr>
            <a:picLocks noChangeAspect="1"/>
          </p:cNvPicPr>
          <p:nvPr/>
        </p:nvPicPr>
        <p:blipFill>
          <a:blip r:embed="rId3">
            <a:extLst/>
          </a:blip>
          <a:stretch>
            <a:fillRect/>
          </a:stretch>
        </p:blipFill>
        <p:spPr>
          <a:xfrm>
            <a:off x="-1588" y="9107"/>
            <a:ext cx="9145589" cy="6867527"/>
          </a:xfrm>
          <a:prstGeom prst="rect">
            <a:avLst/>
          </a:prstGeom>
          <a:ln w="12700">
            <a:miter lim="400000"/>
          </a:ln>
        </p:spPr>
      </p:pic>
      <p:sp>
        <p:nvSpPr>
          <p:cNvPr id="140" name="Shape 140"/>
          <p:cNvSpPr>
            <a:spLocks noGrp="1"/>
          </p:cNvSpPr>
          <p:nvPr>
            <p:ph type="ctrTitle"/>
          </p:nvPr>
        </p:nvSpPr>
        <p:spPr>
          <a:xfrm>
            <a:off x="685800" y="1112045"/>
            <a:ext cx="7772400" cy="1728192"/>
          </a:xfrm>
          <a:prstGeom prst="rect">
            <a:avLst/>
          </a:prstGeom>
        </p:spPr>
        <p:txBody>
          <a:bodyPr/>
          <a:lstStyle>
            <a:lvl1pPr algn="ctr">
              <a:defRPr sz="3600"/>
            </a:lvl1pPr>
          </a:lstStyle>
          <a:p>
            <a:r>
              <a:t>The Practice of Pre-trial Detention in England and Wales</a:t>
            </a:r>
          </a:p>
        </p:txBody>
      </p:sp>
      <p:sp>
        <p:nvSpPr>
          <p:cNvPr id="141" name="Shape 141"/>
          <p:cNvSpPr>
            <a:spLocks noGrp="1"/>
          </p:cNvSpPr>
          <p:nvPr>
            <p:ph type="subTitle" sz="quarter" idx="1"/>
          </p:nvPr>
        </p:nvSpPr>
        <p:spPr>
          <a:prstGeom prst="rect">
            <a:avLst/>
          </a:prstGeom>
        </p:spPr>
        <p:txBody>
          <a:bodyPr/>
          <a:lstStyle/>
          <a:p>
            <a:pPr marR="59527" defTabSz="850391">
              <a:lnSpc>
                <a:spcPct val="80000"/>
              </a:lnSpc>
              <a:spcBef>
                <a:spcPts val="300"/>
              </a:spcBef>
              <a:defRPr sz="2232"/>
            </a:pPr>
            <a:endParaRPr/>
          </a:p>
          <a:p>
            <a:pPr marR="59527" defTabSz="850391">
              <a:lnSpc>
                <a:spcPct val="80000"/>
              </a:lnSpc>
              <a:spcBef>
                <a:spcPts val="300"/>
              </a:spcBef>
              <a:defRPr sz="2232" b="1"/>
            </a:pPr>
            <a:r>
              <a:t>Professor Ed Cape</a:t>
            </a:r>
          </a:p>
          <a:p>
            <a:pPr marR="59527" defTabSz="850391">
              <a:lnSpc>
                <a:spcPct val="80000"/>
              </a:lnSpc>
              <a:spcBef>
                <a:spcPts val="300"/>
              </a:spcBef>
              <a:defRPr sz="2232" b="1"/>
            </a:pPr>
            <a:r>
              <a:t>Dr Tom Smith</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 name="Table 194"/>
          <p:cNvGraphicFramePr/>
          <p:nvPr/>
        </p:nvGraphicFramePr>
        <p:xfrm>
          <a:off x="1115616" y="2276872"/>
          <a:ext cx="5868670" cy="3272024"/>
        </p:xfrm>
        <a:graphic>
          <a:graphicData uri="http://schemas.openxmlformats.org/drawingml/2006/table">
            <a:tbl>
              <a:tblPr firstRow="1" firstCol="1" bandRow="1">
                <a:tableStyleId>{4C3C2611-4C71-4FC5-86AE-919BDF0F9419}</a:tableStyleId>
              </a:tblPr>
              <a:tblGrid>
                <a:gridCol w="1955800"/>
                <a:gridCol w="1956435"/>
                <a:gridCol w="1956435"/>
              </a:tblGrid>
              <a:tr h="321866">
                <a:tc>
                  <a:txBody>
                    <a:bodyPr/>
                    <a:lstStyle/>
                    <a:p>
                      <a:pPr algn="just">
                        <a:lnSpc>
                          <a:spcPct val="115000"/>
                        </a:lnSpc>
                        <a:defRPr sz="1800" b="0">
                          <a:solidFill>
                            <a:srgbClr val="000000"/>
                          </a:solidFill>
                        </a:defRPr>
                      </a:pPr>
                      <a:r>
                        <a:rPr sz="1200" b="1">
                          <a:solidFill>
                            <a:srgbClr val="FFFFFF"/>
                          </a:solidFill>
                          <a:sym typeface="Lucida Sans Unicode"/>
                        </a:rPr>
                        <a:t>Grounds for PTD</a:t>
                      </a:r>
                    </a:p>
                  </a:txBody>
                  <a:tcPr marL="0" marR="0" marT="0" marB="0" horzOverflow="overflow"/>
                </a:tc>
                <a:tc>
                  <a:txBody>
                    <a:bodyPr/>
                    <a:lstStyle/>
                    <a:p>
                      <a:pPr algn="just">
                        <a:lnSpc>
                          <a:spcPct val="115000"/>
                        </a:lnSpc>
                        <a:defRPr sz="1800" b="0">
                          <a:solidFill>
                            <a:srgbClr val="000000"/>
                          </a:solidFill>
                        </a:defRPr>
                      </a:pPr>
                      <a:r>
                        <a:rPr sz="1200" b="1">
                          <a:solidFill>
                            <a:srgbClr val="FFFFFF"/>
                          </a:solidFill>
                          <a:sym typeface="Lucida Sans Unicode"/>
                        </a:rPr>
                        <a:t>Number</a:t>
                      </a:r>
                    </a:p>
                  </a:txBody>
                  <a:tcPr marL="0" marR="0" marT="0" marB="0" horzOverflow="overflow"/>
                </a:tc>
                <a:tc>
                  <a:txBody>
                    <a:bodyPr/>
                    <a:lstStyle/>
                    <a:p>
                      <a:pPr algn="just">
                        <a:lnSpc>
                          <a:spcPct val="115000"/>
                        </a:lnSpc>
                        <a:defRPr sz="1800" b="0">
                          <a:solidFill>
                            <a:srgbClr val="000000"/>
                          </a:solidFill>
                        </a:defRPr>
                      </a:pPr>
                      <a:r>
                        <a:rPr sz="1200" b="1">
                          <a:solidFill>
                            <a:srgbClr val="FFFFFF"/>
                          </a:solidFill>
                          <a:sym typeface="Lucida Sans Unicode"/>
                        </a:rPr>
                        <a:t>%</a:t>
                      </a:r>
                    </a:p>
                  </a:txBody>
                  <a:tcPr marL="0" marR="0" marT="0" marB="0" horzOverflow="overflow"/>
                </a:tc>
              </a:tr>
              <a:tr h="686246">
                <a:tc>
                  <a:txBody>
                    <a:bodyPr/>
                    <a:lstStyle/>
                    <a:p>
                      <a:pPr algn="just">
                        <a:lnSpc>
                          <a:spcPct val="115000"/>
                        </a:lnSpc>
                        <a:defRPr sz="1800" b="0">
                          <a:solidFill>
                            <a:srgbClr val="000000"/>
                          </a:solidFill>
                        </a:defRPr>
                      </a:pPr>
                      <a:r>
                        <a:rPr sz="1200" b="1">
                          <a:solidFill>
                            <a:srgbClr val="FFFFFF"/>
                          </a:solidFill>
                          <a:sym typeface="Lucida Sans Unicode"/>
                        </a:rPr>
                        <a:t>Grounds/reasons announced</a:t>
                      </a:r>
                    </a:p>
                  </a:txBody>
                  <a:tcPr marL="0" marR="0" marT="0" marB="0" horzOverflow="overflow"/>
                </a:tc>
                <a:tc>
                  <a:txBody>
                    <a:bodyPr/>
                    <a:lstStyle/>
                    <a:p>
                      <a:pPr algn="just">
                        <a:lnSpc>
                          <a:spcPct val="115000"/>
                        </a:lnSpc>
                        <a:defRPr sz="1800"/>
                      </a:pPr>
                      <a:r>
                        <a:rPr sz="1200">
                          <a:sym typeface="Lucida Sans Unicode"/>
                        </a:rPr>
                        <a:t>23</a:t>
                      </a:r>
                    </a:p>
                  </a:txBody>
                  <a:tcPr marL="0" marR="0" marT="0" marB="0" horzOverflow="overflow"/>
                </a:tc>
                <a:tc>
                  <a:txBody>
                    <a:bodyPr/>
                    <a:lstStyle/>
                    <a:p>
                      <a:pPr algn="just">
                        <a:lnSpc>
                          <a:spcPct val="115000"/>
                        </a:lnSpc>
                        <a:defRPr sz="1800"/>
                      </a:pPr>
                      <a:r>
                        <a:rPr sz="1200">
                          <a:sym typeface="Lucida Sans Unicode"/>
                        </a:rPr>
                        <a:t>82.14</a:t>
                      </a:r>
                    </a:p>
                  </a:txBody>
                  <a:tcPr marL="0" marR="0" marT="0" marB="0" horzOverflow="overflow"/>
                </a:tc>
              </a:tr>
              <a:tr h="654582">
                <a:tc>
                  <a:txBody>
                    <a:bodyPr/>
                    <a:lstStyle/>
                    <a:p>
                      <a:pPr algn="l">
                        <a:lnSpc>
                          <a:spcPct val="115000"/>
                        </a:lnSpc>
                        <a:defRPr sz="1800" b="0">
                          <a:solidFill>
                            <a:srgbClr val="000000"/>
                          </a:solidFill>
                        </a:defRPr>
                      </a:pPr>
                      <a:r>
                        <a:rPr sz="1200" b="1">
                          <a:solidFill>
                            <a:srgbClr val="FFFFFF"/>
                          </a:solidFill>
                          <a:sym typeface="Lucida Sans Unicode"/>
                        </a:rPr>
                        <a:t>Grounds/reasons not announced</a:t>
                      </a:r>
                    </a:p>
                  </a:txBody>
                  <a:tcPr marL="0" marR="0" marT="0" marB="0" horzOverflow="overflow"/>
                </a:tc>
                <a:tc>
                  <a:txBody>
                    <a:bodyPr/>
                    <a:lstStyle/>
                    <a:p>
                      <a:pPr algn="just">
                        <a:lnSpc>
                          <a:spcPct val="115000"/>
                        </a:lnSpc>
                        <a:defRPr sz="1800"/>
                      </a:pPr>
                      <a:r>
                        <a:rPr sz="1200">
                          <a:sym typeface="Lucida Sans Unicode"/>
                        </a:rPr>
                        <a:t>5</a:t>
                      </a:r>
                    </a:p>
                  </a:txBody>
                  <a:tcPr marL="0" marR="0" marT="0" marB="0" horzOverflow="overflow"/>
                </a:tc>
                <a:tc>
                  <a:txBody>
                    <a:bodyPr/>
                    <a:lstStyle/>
                    <a:p>
                      <a:pPr algn="just">
                        <a:lnSpc>
                          <a:spcPct val="115000"/>
                        </a:lnSpc>
                        <a:defRPr sz="1800"/>
                      </a:pPr>
                      <a:r>
                        <a:rPr sz="1200">
                          <a:sym typeface="Lucida Sans Unicode"/>
                        </a:rPr>
                        <a:t>17.86</a:t>
                      </a:r>
                    </a:p>
                  </a:txBody>
                  <a:tcPr marL="0" marR="0" marT="0" marB="0" horzOverflow="overflow"/>
                </a:tc>
              </a:tr>
              <a:tr h="321866">
                <a:tc>
                  <a:txBody>
                    <a:bodyPr/>
                    <a:lstStyle/>
                    <a:p>
                      <a:pPr algn="just">
                        <a:lnSpc>
                          <a:spcPct val="115000"/>
                        </a:lnSpc>
                        <a:defRPr sz="1800" b="0">
                          <a:solidFill>
                            <a:srgbClr val="000000"/>
                          </a:solidFill>
                        </a:defRPr>
                      </a:pPr>
                      <a:r>
                        <a:rPr sz="1200" b="1">
                          <a:solidFill>
                            <a:srgbClr val="FFFFFF"/>
                          </a:solidFill>
                          <a:sym typeface="Lucida Sans Unicode"/>
                        </a:rPr>
                        <a:t>Total</a:t>
                      </a:r>
                    </a:p>
                  </a:txBody>
                  <a:tcPr marL="0" marR="0" marT="0" marB="0" horzOverflow="overflow"/>
                </a:tc>
                <a:tc>
                  <a:txBody>
                    <a:bodyPr/>
                    <a:lstStyle/>
                    <a:p>
                      <a:pPr algn="just">
                        <a:lnSpc>
                          <a:spcPct val="115000"/>
                        </a:lnSpc>
                        <a:defRPr sz="1800"/>
                      </a:pPr>
                      <a:r>
                        <a:rPr sz="1200">
                          <a:sym typeface="Lucida Sans Unicode"/>
                        </a:rPr>
                        <a:t>28</a:t>
                      </a:r>
                    </a:p>
                  </a:txBody>
                  <a:tcPr marL="0" marR="0" marT="0" marB="0" horzOverflow="overflow"/>
                </a:tc>
                <a:tc>
                  <a:txBody>
                    <a:bodyPr/>
                    <a:lstStyle/>
                    <a:p>
                      <a:pPr algn="just">
                        <a:lnSpc>
                          <a:spcPct val="115000"/>
                        </a:lnSpc>
                        <a:defRPr sz="1800"/>
                      </a:pPr>
                      <a:r>
                        <a:rPr sz="1200">
                          <a:sym typeface="Lucida Sans Unicode"/>
                        </a:rPr>
                        <a:t>100.00</a:t>
                      </a:r>
                    </a:p>
                  </a:txBody>
                  <a:tcPr marL="0" marR="0" marT="0" marB="0" horzOverflow="overflow"/>
                </a:tc>
              </a:tr>
              <a:tr h="321866">
                <a:tc>
                  <a:txBody>
                    <a:bodyPr/>
                    <a:lstStyle/>
                    <a:p>
                      <a:pPr algn="just">
                        <a:lnSpc>
                          <a:spcPct val="115000"/>
                        </a:lnSpc>
                        <a:defRPr sz="1800" b="0">
                          <a:solidFill>
                            <a:srgbClr val="000000"/>
                          </a:solidFill>
                        </a:defRPr>
                      </a:pPr>
                      <a:r>
                        <a:rPr sz="1200" b="1">
                          <a:solidFill>
                            <a:srgbClr val="FFFFFF"/>
                          </a:solidFill>
                          <a:sym typeface="Lucida Sans Unicode"/>
                        </a:rPr>
                        <a:t>Formalistic reasoning</a:t>
                      </a:r>
                    </a:p>
                  </a:txBody>
                  <a:tcPr marL="0" marR="0" marT="0" marB="0" horzOverflow="overflow"/>
                </a:tc>
                <a:tc>
                  <a:txBody>
                    <a:bodyPr/>
                    <a:lstStyle/>
                    <a:p>
                      <a:pPr algn="just">
                        <a:lnSpc>
                          <a:spcPct val="115000"/>
                        </a:lnSpc>
                        <a:defRPr sz="1800"/>
                      </a:pPr>
                      <a:r>
                        <a:rPr sz="1200">
                          <a:sym typeface="Lucida Sans Unicode"/>
                        </a:rPr>
                        <a:t>14</a:t>
                      </a:r>
                    </a:p>
                  </a:txBody>
                  <a:tcPr marL="0" marR="0" marT="0" marB="0" horzOverflow="overflow"/>
                </a:tc>
                <a:tc>
                  <a:txBody>
                    <a:bodyPr/>
                    <a:lstStyle/>
                    <a:p>
                      <a:pPr algn="just">
                        <a:lnSpc>
                          <a:spcPct val="115000"/>
                        </a:lnSpc>
                        <a:defRPr sz="1800"/>
                      </a:pPr>
                      <a:r>
                        <a:rPr sz="1200">
                          <a:sym typeface="Lucida Sans Unicode"/>
                        </a:rPr>
                        <a:t>60.87</a:t>
                      </a:r>
                    </a:p>
                  </a:txBody>
                  <a:tcPr marL="0" marR="0" marT="0" marB="0" horzOverflow="overflow"/>
                </a:tc>
              </a:tr>
              <a:tr h="321866">
                <a:tc>
                  <a:txBody>
                    <a:bodyPr/>
                    <a:lstStyle/>
                    <a:p>
                      <a:pPr algn="just">
                        <a:lnSpc>
                          <a:spcPct val="115000"/>
                        </a:lnSpc>
                        <a:defRPr sz="1800" b="0">
                          <a:solidFill>
                            <a:srgbClr val="000000"/>
                          </a:solidFill>
                        </a:defRPr>
                      </a:pPr>
                      <a:r>
                        <a:rPr sz="1200" b="1">
                          <a:solidFill>
                            <a:srgbClr val="FFFFFF"/>
                          </a:solidFill>
                          <a:sym typeface="Lucida Sans Unicode"/>
                        </a:rPr>
                        <a:t>Specific reasoning</a:t>
                      </a:r>
                    </a:p>
                  </a:txBody>
                  <a:tcPr marL="0" marR="0" marT="0" marB="0" horzOverflow="overflow"/>
                </a:tc>
                <a:tc>
                  <a:txBody>
                    <a:bodyPr/>
                    <a:lstStyle/>
                    <a:p>
                      <a:pPr algn="just">
                        <a:lnSpc>
                          <a:spcPct val="115000"/>
                        </a:lnSpc>
                        <a:defRPr sz="1800"/>
                      </a:pPr>
                      <a:r>
                        <a:rPr sz="1200">
                          <a:sym typeface="Lucida Sans Unicode"/>
                        </a:rPr>
                        <a:t>8</a:t>
                      </a:r>
                    </a:p>
                  </a:txBody>
                  <a:tcPr marL="0" marR="0" marT="0" marB="0" horzOverflow="overflow"/>
                </a:tc>
                <a:tc>
                  <a:txBody>
                    <a:bodyPr/>
                    <a:lstStyle/>
                    <a:p>
                      <a:pPr algn="just">
                        <a:lnSpc>
                          <a:spcPct val="115000"/>
                        </a:lnSpc>
                        <a:defRPr sz="1800"/>
                      </a:pPr>
                      <a:r>
                        <a:rPr sz="1200">
                          <a:sym typeface="Lucida Sans Unicode"/>
                        </a:rPr>
                        <a:t>34.78</a:t>
                      </a:r>
                    </a:p>
                  </a:txBody>
                  <a:tcPr marL="0" marR="0" marT="0" marB="0" horzOverflow="overflow"/>
                </a:tc>
              </a:tr>
              <a:tr h="321866">
                <a:tc>
                  <a:txBody>
                    <a:bodyPr/>
                    <a:lstStyle/>
                    <a:p>
                      <a:pPr algn="just">
                        <a:lnSpc>
                          <a:spcPct val="115000"/>
                        </a:lnSpc>
                        <a:defRPr sz="1800" b="0">
                          <a:solidFill>
                            <a:srgbClr val="000000"/>
                          </a:solidFill>
                        </a:defRPr>
                      </a:pPr>
                      <a:r>
                        <a:rPr sz="1200" b="1">
                          <a:solidFill>
                            <a:srgbClr val="FFFFFF"/>
                          </a:solidFill>
                          <a:sym typeface="Lucida Sans Unicode"/>
                        </a:rPr>
                        <a:t>No reasons given</a:t>
                      </a:r>
                    </a:p>
                  </a:txBody>
                  <a:tcPr marL="0" marR="0" marT="0" marB="0" horzOverflow="overflow"/>
                </a:tc>
                <a:tc>
                  <a:txBody>
                    <a:bodyPr/>
                    <a:lstStyle/>
                    <a:p>
                      <a:pPr algn="just">
                        <a:lnSpc>
                          <a:spcPct val="115000"/>
                        </a:lnSpc>
                        <a:defRPr sz="1800"/>
                      </a:pPr>
                      <a:r>
                        <a:rPr sz="1200">
                          <a:sym typeface="Lucida Sans Unicode"/>
                        </a:rPr>
                        <a:t>1</a:t>
                      </a:r>
                    </a:p>
                  </a:txBody>
                  <a:tcPr marL="0" marR="0" marT="0" marB="0" horzOverflow="overflow"/>
                </a:tc>
                <a:tc>
                  <a:txBody>
                    <a:bodyPr/>
                    <a:lstStyle/>
                    <a:p>
                      <a:pPr algn="just">
                        <a:lnSpc>
                          <a:spcPct val="115000"/>
                        </a:lnSpc>
                        <a:defRPr sz="1800"/>
                      </a:pPr>
                      <a:r>
                        <a:rPr sz="1200">
                          <a:sym typeface="Lucida Sans Unicode"/>
                        </a:rPr>
                        <a:t>4.35</a:t>
                      </a:r>
                    </a:p>
                  </a:txBody>
                  <a:tcPr marL="0" marR="0" marT="0" marB="0" horzOverflow="overflow"/>
                </a:tc>
              </a:tr>
              <a:tr h="321866">
                <a:tc>
                  <a:txBody>
                    <a:bodyPr/>
                    <a:lstStyle/>
                    <a:p>
                      <a:pPr algn="just">
                        <a:lnSpc>
                          <a:spcPct val="115000"/>
                        </a:lnSpc>
                        <a:defRPr sz="1800" b="0">
                          <a:solidFill>
                            <a:srgbClr val="000000"/>
                          </a:solidFill>
                        </a:defRPr>
                      </a:pPr>
                      <a:r>
                        <a:rPr sz="1200" b="1">
                          <a:solidFill>
                            <a:srgbClr val="FFFFFF"/>
                          </a:solidFill>
                          <a:sym typeface="Lucida Sans Unicode"/>
                        </a:rPr>
                        <a:t>Total</a:t>
                      </a:r>
                    </a:p>
                  </a:txBody>
                  <a:tcPr marL="0" marR="0" marT="0" marB="0" horzOverflow="overflow"/>
                </a:tc>
                <a:tc>
                  <a:txBody>
                    <a:bodyPr/>
                    <a:lstStyle/>
                    <a:p>
                      <a:pPr algn="just">
                        <a:lnSpc>
                          <a:spcPct val="115000"/>
                        </a:lnSpc>
                        <a:defRPr sz="1800"/>
                      </a:pPr>
                      <a:r>
                        <a:rPr sz="1200">
                          <a:sym typeface="Lucida Sans Unicode"/>
                        </a:rPr>
                        <a:t>23</a:t>
                      </a:r>
                    </a:p>
                  </a:txBody>
                  <a:tcPr marL="0" marR="0" marT="0" marB="0" horzOverflow="overflow"/>
                </a:tc>
                <a:tc>
                  <a:txBody>
                    <a:bodyPr/>
                    <a:lstStyle/>
                    <a:p>
                      <a:pPr algn="just">
                        <a:lnSpc>
                          <a:spcPct val="115000"/>
                        </a:lnSpc>
                        <a:defRPr sz="1800"/>
                      </a:pPr>
                      <a:r>
                        <a:rPr sz="1200">
                          <a:sym typeface="Lucida Sans Unicode"/>
                        </a:rPr>
                        <a:t>100.00</a:t>
                      </a:r>
                    </a:p>
                  </a:txBody>
                  <a:tcPr marL="0" marR="0" marT="0" marB="0" horzOverflow="overflow"/>
                </a:tc>
              </a:tr>
            </a:tbl>
          </a:graphicData>
        </a:graphic>
      </p:graphicFrame>
      <p:sp>
        <p:nvSpPr>
          <p:cNvPr id="195" name="Shape 195"/>
          <p:cNvSpPr>
            <a:spLocks noGrp="1"/>
          </p:cNvSpPr>
          <p:nvPr>
            <p:ph type="sldNum" sz="quarter" idx="2"/>
          </p:nvPr>
        </p:nvSpPr>
        <p:spPr>
          <a:xfrm>
            <a:off x="8767629" y="6546083"/>
            <a:ext cx="245404"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10</a:t>
            </a:fld>
            <a:endParaRPr/>
          </a:p>
        </p:txBody>
      </p:sp>
      <p:sp>
        <p:nvSpPr>
          <p:cNvPr id="196" name="Shape 196"/>
          <p:cNvSpPr>
            <a:spLocks noGrp="1"/>
          </p:cNvSpPr>
          <p:nvPr>
            <p:ph type="title"/>
          </p:nvPr>
        </p:nvSpPr>
        <p:spPr>
          <a:prstGeom prst="rect">
            <a:avLst/>
          </a:prstGeom>
        </p:spPr>
        <p:txBody>
          <a:bodyPr/>
          <a:lstStyle/>
          <a:p>
            <a:r>
              <a:t>Reasoning for PTD decision</a:t>
            </a:r>
          </a:p>
        </p:txBody>
      </p:sp>
      <p:sp>
        <p:nvSpPr>
          <p:cNvPr id="197" name="Shape 197"/>
          <p:cNvSpPr/>
          <p:nvPr/>
        </p:nvSpPr>
        <p:spPr>
          <a:xfrm>
            <a:off x="1638300" y="2717094"/>
            <a:ext cx="127000" cy="6173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nchor="ctr">
            <a:spAutoFit/>
          </a:bodyPr>
          <a:lstStyle>
            <a:lvl1pPr>
              <a:defRPr>
                <a:latin typeface="+mn-lt"/>
                <a:ea typeface="+mn-ea"/>
                <a:cs typeface="+mn-cs"/>
                <a:sym typeface="Arial"/>
              </a:defRPr>
            </a:lvl1pPr>
          </a:lstStyle>
          <a:p>
            <a:r>
              <a:t/>
            </a:r>
            <a:br/>
            <a:endParaRPr/>
          </a:p>
        </p:txBody>
      </p:sp>
      <p:sp>
        <p:nvSpPr>
          <p:cNvPr id="198" name="Shape 198"/>
          <p:cNvSpPr/>
          <p:nvPr/>
        </p:nvSpPr>
        <p:spPr>
          <a:xfrm>
            <a:off x="1638300" y="3251200"/>
            <a:ext cx="3017839" cy="12700"/>
          </a:xfrm>
          <a:prstGeom prst="rect">
            <a:avLst/>
          </a:prstGeom>
          <a:solidFill>
            <a:srgbClr val="000000"/>
          </a:solidFill>
          <a:ln>
            <a:solidFill>
              <a:srgbClr val="000000"/>
            </a:solidFill>
            <a:miter/>
          </a:ln>
        </p:spPr>
        <p:txBody>
          <a:bodyPr lIns="45719" rIns="45719" anchor="ctr"/>
          <a:lstStyle/>
          <a:p>
            <a:endParaRPr/>
          </a:p>
        </p:txBody>
      </p:sp>
      <p:sp>
        <p:nvSpPr>
          <p:cNvPr id="199" name="Shape 199"/>
          <p:cNvSpPr/>
          <p:nvPr/>
        </p:nvSpPr>
        <p:spPr>
          <a:xfrm rot="10800000">
            <a:off x="1638300" y="3521801"/>
            <a:ext cx="557436" cy="226986"/>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p>
            <a:pPr>
              <a:defRPr sz="1000" baseline="30000">
                <a:latin typeface="+mn-lt"/>
                <a:ea typeface="+mn-ea"/>
                <a:cs typeface="+mn-cs"/>
                <a:sym typeface="Arial"/>
              </a:defRPr>
            </a:pPr>
            <a:r>
              <a:t>]</a:t>
            </a:r>
            <a:r>
              <a:rPr baseline="0"/>
              <a:t> </a:t>
            </a:r>
          </a:p>
        </p:txBody>
      </p:sp>
      <p:sp>
        <p:nvSpPr>
          <p:cNvPr id="200" name="Shape 200"/>
          <p:cNvSpPr/>
          <p:nvPr/>
        </p:nvSpPr>
        <p:spPr>
          <a:xfrm>
            <a:off x="1115616" y="1254293"/>
            <a:ext cx="3312368" cy="79765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1200" b="1" i="1">
                <a:latin typeface="+mn-lt"/>
                <a:ea typeface="+mn-ea"/>
                <a:cs typeface="+mn-cs"/>
                <a:sym typeface="Arial"/>
              </a:defRPr>
            </a:pPr>
            <a:r>
              <a:t>Table 25</a:t>
            </a:r>
            <a:endParaRPr sz="900"/>
          </a:p>
          <a:p>
            <a:pPr>
              <a:defRPr sz="1200" b="1" i="1">
                <a:latin typeface="+mn-lt"/>
                <a:ea typeface="+mn-ea"/>
                <a:cs typeface="+mn-cs"/>
                <a:sym typeface="Arial"/>
              </a:defRPr>
            </a:pPr>
            <a:r>
              <a:t>Decisions to impose pre-trial detention, by grounds and reasons</a:t>
            </a:r>
            <a:endParaRPr sz="900"/>
          </a:p>
          <a:p>
            <a:pPr>
              <a:defRPr sz="1200" b="1" i="1">
                <a:latin typeface="+mn-lt"/>
                <a:ea typeface="+mn-ea"/>
                <a:cs typeface="+mn-cs"/>
                <a:sym typeface="Arial"/>
              </a:defRPr>
            </a:pPr>
            <a:r>
              <a:t>PTD hearing observation data</a:t>
            </a:r>
          </a:p>
        </p:txBody>
      </p:sp>
    </p:spTree>
  </p:cSld>
  <p:clrMapOvr>
    <a:masterClrMapping/>
  </p:clrMapOvr>
  <mc:AlternateContent xmlns:mc="http://schemas.openxmlformats.org/markup-compatibility/2006" xmlns:p14="http://schemas.microsoft.com/office/powerpoint/2010/main">
    <mc:Choice Requires="p14">
      <p:transition spd="slow">
        <p:wipe dir="r"/>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Shape 202"/>
          <p:cNvSpPr>
            <a:spLocks noGrp="1"/>
          </p:cNvSpPr>
          <p:nvPr>
            <p:ph type="body" idx="1"/>
          </p:nvPr>
        </p:nvSpPr>
        <p:spPr>
          <a:xfrm>
            <a:off x="457200" y="1481328"/>
            <a:ext cx="8229600" cy="4525963"/>
          </a:xfrm>
          <a:prstGeom prst="rect">
            <a:avLst/>
          </a:prstGeom>
        </p:spPr>
        <p:txBody>
          <a:bodyPr/>
          <a:lstStyle/>
          <a:p>
            <a:pPr>
              <a:lnSpc>
                <a:spcPct val="80000"/>
              </a:lnSpc>
              <a:defRPr sz="2000"/>
            </a:pPr>
            <a:r>
              <a:t>Extensive use was made of limited range of bail conditions</a:t>
            </a:r>
          </a:p>
          <a:p>
            <a:pPr>
              <a:lnSpc>
                <a:spcPct val="80000"/>
              </a:lnSpc>
              <a:defRPr sz="2000"/>
            </a:pPr>
            <a:r>
              <a:t>Bail was granted in approximately two-thirds of initial PTD hearings</a:t>
            </a:r>
          </a:p>
          <a:p>
            <a:pPr>
              <a:lnSpc>
                <a:spcPct val="80000"/>
              </a:lnSpc>
              <a:defRPr sz="2000"/>
            </a:pPr>
            <a:r>
              <a:t>Most frequently imposed conditions were:</a:t>
            </a:r>
          </a:p>
          <a:p>
            <a:pPr marL="621791" lvl="1" indent="-228600">
              <a:lnSpc>
                <a:spcPct val="80000"/>
              </a:lnSpc>
              <a:spcBef>
                <a:spcPts val="300"/>
              </a:spcBef>
              <a:buFont typeface="Verdana"/>
              <a:defRPr sz="1700"/>
            </a:pPr>
            <a:r>
              <a:t>Residence (58% of cases in which conditional bail was granted)</a:t>
            </a:r>
          </a:p>
          <a:p>
            <a:pPr marL="621791" lvl="1" indent="-228600">
              <a:lnSpc>
                <a:spcPct val="80000"/>
              </a:lnSpc>
              <a:spcBef>
                <a:spcPts val="300"/>
              </a:spcBef>
              <a:buFont typeface="Verdana"/>
              <a:defRPr sz="1700"/>
            </a:pPr>
            <a:r>
              <a:t>Stay away from person (52%)</a:t>
            </a:r>
          </a:p>
          <a:p>
            <a:pPr marL="621791" lvl="1" indent="-228600">
              <a:lnSpc>
                <a:spcPct val="80000"/>
              </a:lnSpc>
              <a:spcBef>
                <a:spcPts val="300"/>
              </a:spcBef>
              <a:buFont typeface="Verdana"/>
              <a:defRPr sz="1700"/>
            </a:pPr>
            <a:r>
              <a:t>Stay away from location (47%)</a:t>
            </a:r>
          </a:p>
          <a:p>
            <a:pPr marL="621791" lvl="1" indent="-228600">
              <a:lnSpc>
                <a:spcPct val="80000"/>
              </a:lnSpc>
              <a:spcBef>
                <a:spcPts val="300"/>
              </a:spcBef>
              <a:buFont typeface="Verdana"/>
              <a:defRPr sz="1700"/>
            </a:pPr>
            <a:r>
              <a:t>Curfew/electronic tagging (26%)</a:t>
            </a:r>
          </a:p>
          <a:p>
            <a:pPr>
              <a:lnSpc>
                <a:spcPct val="80000"/>
              </a:lnSpc>
              <a:defRPr sz="2000"/>
            </a:pPr>
            <a:r>
              <a:t>Bail is not limited to less serious cases, but sometimes withheld in less serious cases (nb domestic violence)</a:t>
            </a:r>
          </a:p>
          <a:p>
            <a:pPr>
              <a:lnSpc>
                <a:spcPct val="80000"/>
              </a:lnSpc>
              <a:defRPr sz="2000"/>
            </a:pPr>
            <a:r>
              <a:t>Concerns were raised about monitoring and enforcement, and about the lack of bail hostels and bail information schemes</a:t>
            </a:r>
          </a:p>
        </p:txBody>
      </p:sp>
      <p:sp>
        <p:nvSpPr>
          <p:cNvPr id="203" name="Shape 203"/>
          <p:cNvSpPr>
            <a:spLocks noGrp="1"/>
          </p:cNvSpPr>
          <p:nvPr>
            <p:ph type="sldNum" sz="quarter" idx="2"/>
          </p:nvPr>
        </p:nvSpPr>
        <p:spPr>
          <a:xfrm>
            <a:off x="8777055" y="6546083"/>
            <a:ext cx="235978"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11</a:t>
            </a:fld>
            <a:endParaRPr/>
          </a:p>
        </p:txBody>
      </p:sp>
      <p:sp>
        <p:nvSpPr>
          <p:cNvPr id="204" name="Shape 204"/>
          <p:cNvSpPr>
            <a:spLocks noGrp="1"/>
          </p:cNvSpPr>
          <p:nvPr>
            <p:ph type="title"/>
          </p:nvPr>
        </p:nvSpPr>
        <p:spPr>
          <a:xfrm>
            <a:off x="395536" y="274638"/>
            <a:ext cx="8291263" cy="1143001"/>
          </a:xfrm>
          <a:prstGeom prst="rect">
            <a:avLst/>
          </a:prstGeom>
        </p:spPr>
        <p:txBody>
          <a:bodyPr/>
          <a:lstStyle>
            <a:lvl1pPr>
              <a:defRPr sz="3600"/>
            </a:lvl1pPr>
          </a:lstStyle>
          <a:p>
            <a:r>
              <a:t>Alternatives to PTD</a:t>
            </a:r>
          </a:p>
        </p:txBody>
      </p:sp>
    </p:spTree>
  </p:cSld>
  <p:clrMapOvr>
    <a:masterClrMapping/>
  </p:clrMapOvr>
  <mc:AlternateContent xmlns:mc="http://schemas.openxmlformats.org/markup-compatibility/2006" xmlns:p14="http://schemas.microsoft.com/office/powerpoint/2010/main">
    <mc:Choice Requires="p14">
      <p:transition spd="slow">
        <p:wipe dir="r"/>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Shape 208"/>
          <p:cNvSpPr>
            <a:spLocks noGrp="1"/>
          </p:cNvSpPr>
          <p:nvPr>
            <p:ph type="body" idx="1"/>
          </p:nvPr>
        </p:nvSpPr>
        <p:spPr>
          <a:xfrm>
            <a:off x="457200" y="1481328"/>
            <a:ext cx="8229600" cy="4525963"/>
          </a:xfrm>
          <a:prstGeom prst="rect">
            <a:avLst/>
          </a:prstGeom>
        </p:spPr>
        <p:txBody>
          <a:bodyPr/>
          <a:lstStyle/>
          <a:p>
            <a:pPr marL="351129" indent="-245790" defTabSz="877823">
              <a:lnSpc>
                <a:spcPct val="90000"/>
              </a:lnSpc>
              <a:spcBef>
                <a:spcPts val="300"/>
              </a:spcBef>
              <a:defRPr sz="2592"/>
            </a:pPr>
            <a:r>
              <a:t>Generally no issues with speed of reviews</a:t>
            </a:r>
          </a:p>
          <a:p>
            <a:pPr marL="351129" indent="-245790" defTabSz="877823">
              <a:lnSpc>
                <a:spcPct val="90000"/>
              </a:lnSpc>
              <a:spcBef>
                <a:spcPts val="300"/>
              </a:spcBef>
              <a:defRPr sz="2592"/>
            </a:pPr>
            <a:r>
              <a:t>Defendants generally not present at Crown Court reviews</a:t>
            </a:r>
          </a:p>
          <a:p>
            <a:pPr marL="351129" indent="-245790" defTabSz="877823">
              <a:lnSpc>
                <a:spcPct val="90000"/>
              </a:lnSpc>
              <a:spcBef>
                <a:spcPts val="300"/>
              </a:spcBef>
              <a:defRPr sz="2592"/>
            </a:pPr>
            <a:r>
              <a:t>Same issues at review as at initial hearing regarding:</a:t>
            </a:r>
          </a:p>
          <a:p>
            <a:pPr marL="596920" lvl="1" indent="-219455" defTabSz="877823">
              <a:lnSpc>
                <a:spcPct val="90000"/>
              </a:lnSpc>
              <a:spcBef>
                <a:spcPts val="200"/>
              </a:spcBef>
              <a:buFont typeface="Verdana"/>
              <a:defRPr sz="1919"/>
            </a:pPr>
            <a:r>
              <a:t>Limited reasoning</a:t>
            </a:r>
          </a:p>
          <a:p>
            <a:pPr marL="596920" lvl="1" indent="-219455" defTabSz="877823">
              <a:lnSpc>
                <a:spcPct val="90000"/>
              </a:lnSpc>
              <a:spcBef>
                <a:spcPts val="200"/>
              </a:spcBef>
              <a:buFont typeface="Verdana"/>
              <a:defRPr sz="1919"/>
            </a:pPr>
            <a:r>
              <a:t>Lack of evidence offered</a:t>
            </a:r>
          </a:p>
          <a:p>
            <a:pPr marL="596920" lvl="1" indent="-219455" defTabSz="877823">
              <a:lnSpc>
                <a:spcPct val="90000"/>
              </a:lnSpc>
              <a:spcBef>
                <a:spcPts val="200"/>
              </a:spcBef>
              <a:buFont typeface="Verdana"/>
              <a:defRPr sz="1919"/>
            </a:pPr>
            <a:r>
              <a:t>Short length of the hearing</a:t>
            </a:r>
            <a:endParaRPr sz="2208"/>
          </a:p>
          <a:p>
            <a:pPr marL="351129" indent="-245790" defTabSz="877823">
              <a:lnSpc>
                <a:spcPct val="90000"/>
              </a:lnSpc>
              <a:spcBef>
                <a:spcPts val="300"/>
              </a:spcBef>
              <a:defRPr sz="2592"/>
            </a:pPr>
            <a:r>
              <a:t>Some evidence to suggest an informal ‘reversal’ of the burden (i.e. the defendant must show why he/she should be released)</a:t>
            </a:r>
          </a:p>
        </p:txBody>
      </p:sp>
      <p:sp>
        <p:nvSpPr>
          <p:cNvPr id="209" name="Shape 209"/>
          <p:cNvSpPr>
            <a:spLocks noGrp="1"/>
          </p:cNvSpPr>
          <p:nvPr>
            <p:ph type="sldNum" sz="quarter" idx="2"/>
          </p:nvPr>
        </p:nvSpPr>
        <p:spPr>
          <a:xfrm>
            <a:off x="8767629" y="6546083"/>
            <a:ext cx="245404"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12</a:t>
            </a:fld>
            <a:endParaRPr/>
          </a:p>
        </p:txBody>
      </p:sp>
      <p:sp>
        <p:nvSpPr>
          <p:cNvPr id="210" name="Shape 210"/>
          <p:cNvSpPr>
            <a:spLocks noGrp="1"/>
          </p:cNvSpPr>
          <p:nvPr>
            <p:ph type="title"/>
          </p:nvPr>
        </p:nvSpPr>
        <p:spPr>
          <a:prstGeom prst="rect">
            <a:avLst/>
          </a:prstGeom>
        </p:spPr>
        <p:txBody>
          <a:bodyPr/>
          <a:lstStyle>
            <a:lvl1pPr>
              <a:defRPr sz="3600"/>
            </a:lvl1pPr>
          </a:lstStyle>
          <a:p>
            <a:r>
              <a:t>Review of PTD decisions</a:t>
            </a:r>
          </a:p>
        </p:txBody>
      </p:sp>
    </p:spTree>
  </p:cSld>
  <p:clrMapOvr>
    <a:masterClrMapping/>
  </p:clrMapOvr>
  <mc:AlternateContent xmlns:mc="http://schemas.openxmlformats.org/markup-compatibility/2006" xmlns:p14="http://schemas.microsoft.com/office/powerpoint/2010/main">
    <mc:Choice Requires="p14">
      <p:transition spd="slow">
        <p:wipe dir="r"/>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Shape 214"/>
          <p:cNvSpPr>
            <a:spLocks noGrp="1"/>
          </p:cNvSpPr>
          <p:nvPr>
            <p:ph type="body" idx="1"/>
          </p:nvPr>
        </p:nvSpPr>
        <p:spPr>
          <a:xfrm>
            <a:off x="457200" y="1481328"/>
            <a:ext cx="8229600" cy="4525963"/>
          </a:xfrm>
          <a:prstGeom prst="rect">
            <a:avLst/>
          </a:prstGeom>
        </p:spPr>
        <p:txBody>
          <a:bodyPr/>
          <a:lstStyle/>
          <a:p>
            <a:pPr marL="0" indent="107533" defTabSz="896111">
              <a:lnSpc>
                <a:spcPct val="80000"/>
              </a:lnSpc>
              <a:spcBef>
                <a:spcPts val="300"/>
              </a:spcBef>
              <a:buSzTx/>
              <a:buNone/>
              <a:defRPr sz="1960"/>
            </a:pPr>
            <a:r>
              <a:t>‘[I]t would be unusual without a change of circumstances for us to review a decision made.’ (Judicial Officer 05) </a:t>
            </a:r>
          </a:p>
          <a:p>
            <a:pPr marL="0" indent="107533" defTabSz="896111">
              <a:lnSpc>
                <a:spcPct val="80000"/>
              </a:lnSpc>
              <a:spcBef>
                <a:spcPts val="300"/>
              </a:spcBef>
              <a:buSzTx/>
              <a:buNone/>
              <a:defRPr sz="1960"/>
            </a:pPr>
            <a:endParaRPr/>
          </a:p>
          <a:p>
            <a:pPr marL="0" indent="107533" defTabSz="896111">
              <a:lnSpc>
                <a:spcPct val="80000"/>
              </a:lnSpc>
              <a:spcBef>
                <a:spcPts val="300"/>
              </a:spcBef>
              <a:buSzTx/>
              <a:buNone/>
              <a:defRPr sz="1960"/>
            </a:pPr>
            <a:r>
              <a:t>‘I think [review] is the way forward… it gives the defendant the opportunity to have another chance, and maybe he could prove himself or she could prove herself… it’s a very good system.’ (Judicial Officer 02)</a:t>
            </a:r>
          </a:p>
          <a:p>
            <a:pPr marL="0" indent="107533" defTabSz="896111">
              <a:lnSpc>
                <a:spcPct val="80000"/>
              </a:lnSpc>
              <a:spcBef>
                <a:spcPts val="300"/>
              </a:spcBef>
              <a:buSzTx/>
              <a:buNone/>
              <a:defRPr sz="1960"/>
            </a:pPr>
            <a:endParaRPr/>
          </a:p>
          <a:p>
            <a:pPr marL="0" indent="107533" defTabSz="896111">
              <a:lnSpc>
                <a:spcPct val="80000"/>
              </a:lnSpc>
              <a:spcBef>
                <a:spcPts val="300"/>
              </a:spcBef>
              <a:buSzTx/>
              <a:buNone/>
              <a:defRPr sz="1960"/>
            </a:pPr>
            <a:endParaRPr/>
          </a:p>
          <a:p>
            <a:pPr marL="0" indent="107533" defTabSz="896111">
              <a:lnSpc>
                <a:spcPct val="80000"/>
              </a:lnSpc>
              <a:spcBef>
                <a:spcPts val="300"/>
              </a:spcBef>
              <a:buSzTx/>
              <a:buNone/>
              <a:defRPr sz="1960"/>
            </a:pPr>
            <a:r>
              <a:t>‘[W]e tend to adopt </a:t>
            </a:r>
            <a:r>
              <a:rPr i="1"/>
              <a:t>res judicata</a:t>
            </a:r>
            <a:r>
              <a:t>… we don’t tend to alter each other’s decisions. Finality of decision making is considered to be particularly important unless there is a very, very significant change of circumstance which would amount to perhaps losing an address or further offending. So it’s rare to review anything other than the magistrates first instance decision.’ (Judicial Officer 04)</a:t>
            </a:r>
          </a:p>
        </p:txBody>
      </p:sp>
      <p:sp>
        <p:nvSpPr>
          <p:cNvPr id="215" name="Shape 215"/>
          <p:cNvSpPr>
            <a:spLocks noGrp="1"/>
          </p:cNvSpPr>
          <p:nvPr>
            <p:ph type="sldNum" sz="quarter" idx="2"/>
          </p:nvPr>
        </p:nvSpPr>
        <p:spPr>
          <a:xfrm>
            <a:off x="8767629" y="6546083"/>
            <a:ext cx="245404"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13</a:t>
            </a:fld>
            <a:endParaRPr/>
          </a:p>
        </p:txBody>
      </p:sp>
      <p:sp>
        <p:nvSpPr>
          <p:cNvPr id="216" name="Shape 216"/>
          <p:cNvSpPr>
            <a:spLocks noGrp="1"/>
          </p:cNvSpPr>
          <p:nvPr>
            <p:ph type="title"/>
          </p:nvPr>
        </p:nvSpPr>
        <p:spPr>
          <a:prstGeom prst="rect">
            <a:avLst/>
          </a:prstGeom>
        </p:spPr>
        <p:txBody>
          <a:bodyPr/>
          <a:lstStyle>
            <a:lvl1pPr defTabSz="905255">
              <a:defRPr sz="3564">
                <a:effectLst>
                  <a:outerShdw blurRad="37719" dist="25146" dir="5400000" rotWithShape="0">
                    <a:srgbClr val="000000">
                      <a:alpha val="25000"/>
                    </a:srgbClr>
                  </a:outerShdw>
                </a:effectLst>
              </a:defRPr>
            </a:lvl1pPr>
          </a:lstStyle>
          <a:p>
            <a:r>
              <a:t>Reversal of burden of persuasion?</a:t>
            </a:r>
          </a:p>
        </p:txBody>
      </p:sp>
    </p:spTree>
  </p:cSld>
  <p:clrMapOvr>
    <a:masterClrMapping/>
  </p:clrMapOvr>
  <mc:AlternateContent xmlns:mc="http://schemas.openxmlformats.org/markup-compatibility/2006" xmlns:p14="http://schemas.microsoft.com/office/powerpoint/2010/main">
    <mc:Choice Requires="p14">
      <p:transition spd="slow">
        <p:wipe dir="r"/>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Shape 218"/>
          <p:cNvSpPr>
            <a:spLocks noGrp="1"/>
          </p:cNvSpPr>
          <p:nvPr>
            <p:ph type="body" idx="1"/>
          </p:nvPr>
        </p:nvSpPr>
        <p:spPr>
          <a:xfrm>
            <a:off x="457200" y="1484784"/>
            <a:ext cx="8229600" cy="4522507"/>
          </a:xfrm>
          <a:prstGeom prst="rect">
            <a:avLst/>
          </a:prstGeom>
        </p:spPr>
        <p:txBody>
          <a:bodyPr/>
          <a:lstStyle/>
          <a:p>
            <a:pPr marL="336499" indent="-235549" defTabSz="841247">
              <a:lnSpc>
                <a:spcPct val="90000"/>
              </a:lnSpc>
              <a:spcBef>
                <a:spcPts val="300"/>
              </a:spcBef>
              <a:defRPr sz="2484"/>
            </a:pPr>
            <a:r>
              <a:t>Outcomes only recorded for case file reviews</a:t>
            </a:r>
          </a:p>
          <a:p>
            <a:pPr marL="572048" lvl="1" indent="-210311" defTabSz="841247">
              <a:lnSpc>
                <a:spcPct val="90000"/>
              </a:lnSpc>
              <a:spcBef>
                <a:spcPts val="200"/>
              </a:spcBef>
              <a:buFont typeface="Verdana"/>
              <a:defRPr sz="1840"/>
            </a:pPr>
            <a:r>
              <a:t>Nearly 25% of defendants detained at some stage were acquitted or had the case against them dropped</a:t>
            </a:r>
            <a:endParaRPr sz="2116"/>
          </a:p>
          <a:p>
            <a:pPr marL="572048" lvl="1" indent="-210311" defTabSz="841247">
              <a:lnSpc>
                <a:spcPct val="90000"/>
              </a:lnSpc>
              <a:spcBef>
                <a:spcPts val="200"/>
              </a:spcBef>
              <a:buFont typeface="Verdana"/>
              <a:defRPr sz="1840"/>
            </a:pPr>
            <a:r>
              <a:t>Of the remainder, just under one-third received a non-custodial sentence</a:t>
            </a:r>
            <a:endParaRPr sz="2116"/>
          </a:p>
          <a:p>
            <a:pPr marL="572048" lvl="1" indent="-210311" defTabSz="841247">
              <a:lnSpc>
                <a:spcPct val="90000"/>
              </a:lnSpc>
              <a:spcBef>
                <a:spcPts val="200"/>
              </a:spcBef>
              <a:buFont typeface="Verdana"/>
              <a:defRPr sz="1840"/>
            </a:pPr>
            <a:endParaRPr sz="2116"/>
          </a:p>
          <a:p>
            <a:pPr marL="336499" indent="-235549" defTabSz="841247">
              <a:lnSpc>
                <a:spcPct val="90000"/>
              </a:lnSpc>
              <a:spcBef>
                <a:spcPts val="300"/>
              </a:spcBef>
              <a:defRPr sz="2484"/>
            </a:pPr>
            <a:r>
              <a:t>Nearly half of defendants detained at some stage prior to trial did not go to prison</a:t>
            </a:r>
          </a:p>
          <a:p>
            <a:pPr marL="0" indent="100949" defTabSz="841247">
              <a:lnSpc>
                <a:spcPct val="90000"/>
              </a:lnSpc>
              <a:spcBef>
                <a:spcPts val="300"/>
              </a:spcBef>
              <a:buSzTx/>
              <a:buNone/>
              <a:defRPr sz="2484"/>
            </a:pPr>
            <a:endParaRPr/>
          </a:p>
          <a:p>
            <a:pPr marL="336499" indent="-235549" defTabSz="841247">
              <a:lnSpc>
                <a:spcPct val="90000"/>
              </a:lnSpc>
              <a:spcBef>
                <a:spcPts val="300"/>
              </a:spcBef>
              <a:defRPr sz="2484"/>
            </a:pPr>
            <a:r>
              <a:t>Of those who did receive a custodial sentence, nearly all received a sentence longer than the time spent in PTD</a:t>
            </a:r>
          </a:p>
        </p:txBody>
      </p:sp>
      <p:sp>
        <p:nvSpPr>
          <p:cNvPr id="219" name="Shape 219"/>
          <p:cNvSpPr>
            <a:spLocks noGrp="1"/>
          </p:cNvSpPr>
          <p:nvPr>
            <p:ph type="sldNum" sz="quarter" idx="2"/>
          </p:nvPr>
        </p:nvSpPr>
        <p:spPr>
          <a:xfrm>
            <a:off x="8767629" y="6546083"/>
            <a:ext cx="245404"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14</a:t>
            </a:fld>
            <a:endParaRPr/>
          </a:p>
        </p:txBody>
      </p:sp>
      <p:sp>
        <p:nvSpPr>
          <p:cNvPr id="220" name="Shape 220"/>
          <p:cNvSpPr>
            <a:spLocks noGrp="1"/>
          </p:cNvSpPr>
          <p:nvPr>
            <p:ph type="title"/>
          </p:nvPr>
        </p:nvSpPr>
        <p:spPr>
          <a:prstGeom prst="rect">
            <a:avLst/>
          </a:prstGeom>
        </p:spPr>
        <p:txBody>
          <a:bodyPr/>
          <a:lstStyle>
            <a:lvl1pPr>
              <a:defRPr sz="3600"/>
            </a:lvl1pPr>
          </a:lstStyle>
          <a:p>
            <a:r>
              <a:t>Outcomes</a:t>
            </a:r>
          </a:p>
        </p:txBody>
      </p:sp>
    </p:spTree>
  </p:cSld>
  <p:clrMapOvr>
    <a:masterClrMapping/>
  </p:clrMapOvr>
  <mc:AlternateContent xmlns:mc="http://schemas.openxmlformats.org/markup-compatibility/2006" xmlns:p14="http://schemas.microsoft.com/office/powerpoint/2010/main">
    <mc:Choice Requires="p14">
      <p:transition spd="slow">
        <p:wipe dir="r"/>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Shape 224"/>
          <p:cNvSpPr>
            <a:spLocks noGrp="1"/>
          </p:cNvSpPr>
          <p:nvPr>
            <p:ph type="body" idx="1"/>
          </p:nvPr>
        </p:nvSpPr>
        <p:spPr>
          <a:xfrm>
            <a:off x="457200" y="1772816"/>
            <a:ext cx="8229600" cy="4234475"/>
          </a:xfrm>
          <a:prstGeom prst="rect">
            <a:avLst/>
          </a:prstGeom>
        </p:spPr>
        <p:txBody>
          <a:bodyPr/>
          <a:lstStyle/>
          <a:p>
            <a:pPr marL="351129" indent="-245790" defTabSz="877823">
              <a:spcBef>
                <a:spcPts val="300"/>
              </a:spcBef>
              <a:defRPr sz="2592"/>
            </a:pPr>
            <a:r>
              <a:t>The law on PTD should be simplified and codified in one statute</a:t>
            </a:r>
          </a:p>
          <a:p>
            <a:pPr marL="351129" indent="-245790" defTabSz="877823">
              <a:spcBef>
                <a:spcPts val="300"/>
              </a:spcBef>
              <a:defRPr sz="2592"/>
            </a:pPr>
            <a:r>
              <a:t>Judges/prosecutors should receive effective training on ECHR standards</a:t>
            </a:r>
          </a:p>
          <a:p>
            <a:pPr marL="351129" indent="-245790" defTabSz="877823">
              <a:spcBef>
                <a:spcPts val="300"/>
              </a:spcBef>
              <a:defRPr sz="2592"/>
            </a:pPr>
            <a:r>
              <a:t>Criminal Procedure Rules should be amended to ensure defendants have access to information prior to PTD hearings</a:t>
            </a:r>
          </a:p>
          <a:p>
            <a:pPr marL="351129" indent="-245790" defTabSz="877823">
              <a:spcBef>
                <a:spcPts val="300"/>
              </a:spcBef>
              <a:defRPr sz="2592"/>
            </a:pPr>
            <a:r>
              <a:t>More time/resources should be available to ensure thorough consideration of PTD</a:t>
            </a:r>
          </a:p>
        </p:txBody>
      </p:sp>
      <p:sp>
        <p:nvSpPr>
          <p:cNvPr id="225" name="Shape 225"/>
          <p:cNvSpPr>
            <a:spLocks noGrp="1"/>
          </p:cNvSpPr>
          <p:nvPr>
            <p:ph type="sldNum" sz="quarter" idx="2"/>
          </p:nvPr>
        </p:nvSpPr>
        <p:spPr>
          <a:xfrm>
            <a:off x="8767629" y="6546083"/>
            <a:ext cx="245404"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15</a:t>
            </a:fld>
            <a:endParaRPr/>
          </a:p>
        </p:txBody>
      </p:sp>
      <p:sp>
        <p:nvSpPr>
          <p:cNvPr id="226" name="Shape 226"/>
          <p:cNvSpPr>
            <a:spLocks noGrp="1"/>
          </p:cNvSpPr>
          <p:nvPr>
            <p:ph type="title"/>
          </p:nvPr>
        </p:nvSpPr>
        <p:spPr>
          <a:prstGeom prst="rect">
            <a:avLst/>
          </a:prstGeom>
        </p:spPr>
        <p:txBody>
          <a:bodyPr/>
          <a:lstStyle>
            <a:lvl1pPr algn="ctr" defTabSz="886968">
              <a:defRPr sz="3492">
                <a:effectLst>
                  <a:outerShdw blurRad="36957" dist="24638" dir="5400000" rotWithShape="0">
                    <a:srgbClr val="000000">
                      <a:alpha val="25000"/>
                    </a:srgbClr>
                  </a:outerShdw>
                </a:effectLst>
              </a:defRPr>
            </a:lvl1pPr>
          </a:lstStyle>
          <a:p>
            <a:r>
              <a:t>Conclusions and Recommendations</a:t>
            </a:r>
          </a:p>
        </p:txBody>
      </p:sp>
    </p:spTree>
  </p:cSld>
  <p:clrMapOvr>
    <a:masterClrMapping/>
  </p:clrMapOvr>
  <mc:AlternateContent xmlns:mc="http://schemas.openxmlformats.org/markup-compatibility/2006" xmlns:p14="http://schemas.microsoft.com/office/powerpoint/2010/main">
    <mc:Choice Requires="p14">
      <p:transition spd="slow">
        <p:wipe dir="r"/>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p:cNvSpPr>
          <p:nvPr>
            <p:ph type="body" idx="1"/>
          </p:nvPr>
        </p:nvSpPr>
        <p:spPr>
          <a:xfrm>
            <a:off x="457200" y="1844824"/>
            <a:ext cx="8229600" cy="4162467"/>
          </a:xfrm>
          <a:prstGeom prst="rect">
            <a:avLst/>
          </a:prstGeom>
        </p:spPr>
        <p:txBody>
          <a:bodyPr/>
          <a:lstStyle/>
          <a:p>
            <a:pPr marL="362102" indent="-253471" defTabSz="905255">
              <a:spcBef>
                <a:spcPts val="300"/>
              </a:spcBef>
              <a:defRPr sz="2673"/>
            </a:pPr>
            <a:r>
              <a:t>The law should clearly provide that the burden lies with the prosecution at all bail hearings</a:t>
            </a:r>
          </a:p>
          <a:p>
            <a:pPr marL="362102" indent="-253471" defTabSz="905255">
              <a:spcBef>
                <a:spcPts val="300"/>
              </a:spcBef>
              <a:defRPr sz="2673"/>
            </a:pPr>
            <a:r>
              <a:t>More resources for the provision of bail information services and bail hostels</a:t>
            </a:r>
          </a:p>
          <a:p>
            <a:pPr marL="362102" indent="-253471" defTabSz="905255">
              <a:spcBef>
                <a:spcPts val="300"/>
              </a:spcBef>
              <a:defRPr sz="2673"/>
            </a:pPr>
            <a:r>
              <a:t>Mechanisms for monitoring and enforcing conditions should be reviewed</a:t>
            </a:r>
          </a:p>
          <a:p>
            <a:pPr marL="362102" indent="-253471" defTabSz="905255">
              <a:spcBef>
                <a:spcPts val="300"/>
              </a:spcBef>
              <a:defRPr sz="2673"/>
            </a:pPr>
            <a:r>
              <a:t>Clarification that judges must clearly announce their decisions and reasoning</a:t>
            </a:r>
          </a:p>
        </p:txBody>
      </p:sp>
      <p:sp>
        <p:nvSpPr>
          <p:cNvPr id="231" name="Shape 231"/>
          <p:cNvSpPr>
            <a:spLocks noGrp="1"/>
          </p:cNvSpPr>
          <p:nvPr>
            <p:ph type="sldNum" sz="quarter" idx="2"/>
          </p:nvPr>
        </p:nvSpPr>
        <p:spPr>
          <a:xfrm>
            <a:off x="8767629" y="6546083"/>
            <a:ext cx="245404"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16</a:t>
            </a:fld>
            <a:endParaRPr/>
          </a:p>
        </p:txBody>
      </p:sp>
      <p:sp>
        <p:nvSpPr>
          <p:cNvPr id="232" name="Shape 232"/>
          <p:cNvSpPr>
            <a:spLocks noGrp="1"/>
          </p:cNvSpPr>
          <p:nvPr>
            <p:ph type="title"/>
          </p:nvPr>
        </p:nvSpPr>
        <p:spPr>
          <a:xfrm>
            <a:off x="369401" y="274638"/>
            <a:ext cx="8229601" cy="1143001"/>
          </a:xfrm>
          <a:prstGeom prst="rect">
            <a:avLst/>
          </a:prstGeom>
        </p:spPr>
        <p:txBody>
          <a:bodyPr/>
          <a:lstStyle>
            <a:lvl1pPr algn="ctr" defTabSz="886968">
              <a:defRPr sz="3492">
                <a:effectLst>
                  <a:outerShdw blurRad="36957" dist="24638" dir="5400000" rotWithShape="0">
                    <a:srgbClr val="000000">
                      <a:alpha val="25000"/>
                    </a:srgbClr>
                  </a:outerShdw>
                </a:effectLst>
              </a:defRPr>
            </a:lvl1pPr>
          </a:lstStyle>
          <a:p>
            <a:r>
              <a:t>Conclusions and Recommendations</a:t>
            </a:r>
          </a:p>
        </p:txBody>
      </p:sp>
    </p:spTree>
  </p:cSld>
  <p:clrMapOvr>
    <a:masterClrMapping/>
  </p:clrMapOvr>
  <mc:AlternateContent xmlns:mc="http://schemas.openxmlformats.org/markup-compatibility/2006" xmlns:p14="http://schemas.microsoft.com/office/powerpoint/2010/main">
    <mc:Choice Requires="p14">
      <p:transition spd="slow">
        <p:wipe dir="r"/>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Shape 236"/>
          <p:cNvSpPr>
            <a:spLocks noGrp="1"/>
          </p:cNvSpPr>
          <p:nvPr>
            <p:ph type="body" idx="1"/>
          </p:nvPr>
        </p:nvSpPr>
        <p:spPr>
          <a:prstGeom prst="rect">
            <a:avLst/>
          </a:prstGeom>
        </p:spPr>
        <p:txBody>
          <a:bodyPr/>
          <a:lstStyle/>
          <a:p>
            <a:endParaRPr/>
          </a:p>
          <a:p>
            <a:r>
              <a:t>Lack of disclosure to the defence</a:t>
            </a:r>
            <a:br/>
            <a:endParaRPr/>
          </a:p>
          <a:p>
            <a:r>
              <a:t>Limited information available to the court</a:t>
            </a:r>
            <a:br/>
            <a:endParaRPr/>
          </a:p>
          <a:p>
            <a:r>
              <a:t>Limited information provided on grounds and reasons for remanding a defendant in custody</a:t>
            </a:r>
          </a:p>
        </p:txBody>
      </p:sp>
      <p:sp>
        <p:nvSpPr>
          <p:cNvPr id="237" name="Shape 237"/>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17</a:t>
            </a:fld>
            <a:endParaRPr/>
          </a:p>
        </p:txBody>
      </p:sp>
      <p:sp>
        <p:nvSpPr>
          <p:cNvPr id="238" name="Shape 238"/>
          <p:cNvSpPr>
            <a:spLocks noGrp="1"/>
          </p:cNvSpPr>
          <p:nvPr>
            <p:ph type="title"/>
          </p:nvPr>
        </p:nvSpPr>
        <p:spPr>
          <a:prstGeom prst="rect">
            <a:avLst/>
          </a:prstGeom>
        </p:spPr>
        <p:txBody>
          <a:bodyPr/>
          <a:lstStyle/>
          <a:p>
            <a:r>
              <a:t>The information deficit</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Shape 242"/>
          <p:cNvSpPr>
            <a:spLocks noGrp="1"/>
          </p:cNvSpPr>
          <p:nvPr>
            <p:ph type="body" idx="1"/>
          </p:nvPr>
        </p:nvSpPr>
        <p:spPr>
          <a:prstGeom prst="rect">
            <a:avLst/>
          </a:prstGeom>
        </p:spPr>
        <p:txBody>
          <a:bodyPr/>
          <a:lstStyle/>
          <a:p>
            <a:pPr marL="347471" indent="-243230" defTabSz="868680">
              <a:spcBef>
                <a:spcPts val="300"/>
              </a:spcBef>
              <a:defRPr sz="2565"/>
            </a:pPr>
            <a:r>
              <a:t>Disclosure to the defence</a:t>
            </a:r>
          </a:p>
          <a:p>
            <a:pPr marL="616762" lvl="1" indent="-243230" defTabSz="868680">
              <a:spcBef>
                <a:spcPts val="300"/>
              </a:spcBef>
              <a:buSzPct val="68000"/>
              <a:buChar char=""/>
              <a:defRPr sz="1900"/>
            </a:pPr>
            <a:r>
              <a:t>new rule requiring prosecution to provide the defendant with all the information in the prosecutor’s possession which is material to what the court must decide</a:t>
            </a:r>
          </a:p>
          <a:p>
            <a:pPr marL="347471" indent="-243230" defTabSz="868680">
              <a:spcBef>
                <a:spcPts val="300"/>
              </a:spcBef>
              <a:defRPr sz="2280"/>
            </a:pPr>
            <a:r>
              <a:t>Adequate time and resources for PTD hearings</a:t>
            </a:r>
          </a:p>
          <a:p>
            <a:pPr marL="616762" lvl="1" indent="-243230" defTabSz="868680">
              <a:spcBef>
                <a:spcPts val="300"/>
              </a:spcBef>
              <a:buSzPct val="68000"/>
              <a:buChar char=""/>
              <a:defRPr sz="1900"/>
            </a:pPr>
            <a:r>
              <a:t>new rule that the court be satisfied that sufficient time has been allowed to consider the parties’ representations and make the decision required</a:t>
            </a:r>
            <a:endParaRPr u="sng"/>
          </a:p>
          <a:p>
            <a:pPr marL="347471" indent="-243230" defTabSz="868680">
              <a:spcBef>
                <a:spcPts val="300"/>
              </a:spcBef>
              <a:defRPr sz="2280"/>
            </a:pPr>
            <a:r>
              <a:t>Reasoned decisions</a:t>
            </a:r>
          </a:p>
          <a:p>
            <a:pPr marL="616762" lvl="1" indent="-243230" defTabSz="868680">
              <a:spcBef>
                <a:spcPts val="300"/>
              </a:spcBef>
              <a:buSzPct val="68000"/>
              <a:buChar char=""/>
              <a:defRPr sz="1900"/>
            </a:pPr>
            <a:r>
              <a:t>new rule which would add a requirement that the reasons be given by reference to the circumstances of the defendant and the case</a:t>
            </a:r>
          </a:p>
        </p:txBody>
      </p:sp>
      <p:sp>
        <p:nvSpPr>
          <p:cNvPr id="243" name="Shape 243"/>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18</a:t>
            </a:fld>
            <a:endParaRPr/>
          </a:p>
        </p:txBody>
      </p:sp>
      <p:sp>
        <p:nvSpPr>
          <p:cNvPr id="244" name="Shape 244"/>
          <p:cNvSpPr>
            <a:spLocks noGrp="1"/>
          </p:cNvSpPr>
          <p:nvPr>
            <p:ph type="title"/>
          </p:nvPr>
        </p:nvSpPr>
        <p:spPr>
          <a:prstGeom prst="rect">
            <a:avLst/>
          </a:prstGeom>
        </p:spPr>
        <p:txBody>
          <a:bodyPr/>
          <a:lstStyle>
            <a:lvl1pPr defTabSz="667512">
              <a:defRPr sz="2993">
                <a:effectLst>
                  <a:outerShdw blurRad="27813" dist="18542" dir="5400000" rotWithShape="0">
                    <a:srgbClr val="000000">
                      <a:alpha val="25000"/>
                    </a:srgbClr>
                  </a:outerShdw>
                </a:effectLst>
              </a:defRPr>
            </a:lvl1pPr>
          </a:lstStyle>
          <a:p>
            <a:r>
              <a:t>The Criminal Procedure Rules Committee - new rules under consideration</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Shape 248"/>
          <p:cNvSpPr>
            <a:spLocks noGrp="1"/>
          </p:cNvSpPr>
          <p:nvPr>
            <p:ph type="body" idx="1"/>
          </p:nvPr>
        </p:nvSpPr>
        <p:spPr>
          <a:prstGeom prst="rect">
            <a:avLst/>
          </a:prstGeom>
        </p:spPr>
        <p:txBody>
          <a:bodyPr/>
          <a:lstStyle/>
          <a:p>
            <a:pPr marL="0" indent="0">
              <a:buClrTx/>
              <a:buSzTx/>
              <a:buFontTx/>
              <a:buNone/>
            </a:pPr>
            <a:endParaRPr/>
          </a:p>
          <a:p>
            <a:pPr marL="0" indent="0">
              <a:buClrTx/>
              <a:buSzTx/>
              <a:buFontTx/>
              <a:buNone/>
            </a:pPr>
            <a:r>
              <a:t>The cost to the prison system of the 70 per cent of men and women who are remanded by magistrates but do not go on to receive a custodial sentence is an estimated £165million per year (based on 25,413 people each remanded for nine weeks on average, with a prison place costing £37,000 per year).</a:t>
            </a:r>
          </a:p>
          <a:p>
            <a:pPr marL="0" indent="0">
              <a:buClrTx/>
              <a:buSzTx/>
              <a:buFontTx/>
              <a:buNone/>
              <a:defRPr sz="1800"/>
            </a:pPr>
            <a:r>
              <a:t>Howard League for Penal Reform </a:t>
            </a:r>
            <a:r>
              <a:rPr i="1"/>
              <a:t>REVEALED: THE WASTED MILLIONS SPENT ON NEEDLESS REMAND</a:t>
            </a:r>
            <a:r>
              <a:t> August 2014</a:t>
            </a:r>
          </a:p>
        </p:txBody>
      </p:sp>
      <p:sp>
        <p:nvSpPr>
          <p:cNvPr id="249" name="Shape 249"/>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19</a:t>
            </a:fld>
            <a:endParaRPr/>
          </a:p>
        </p:txBody>
      </p:sp>
      <p:sp>
        <p:nvSpPr>
          <p:cNvPr id="250" name="Shape 250"/>
          <p:cNvSpPr>
            <a:spLocks noGrp="1"/>
          </p:cNvSpPr>
          <p:nvPr>
            <p:ph type="title"/>
          </p:nvPr>
        </p:nvSpPr>
        <p:spPr>
          <a:prstGeom prst="rect">
            <a:avLst/>
          </a:prstGeom>
        </p:spPr>
        <p:txBody>
          <a:bodyPr/>
          <a:lstStyle>
            <a:lvl1pPr defTabSz="704087">
              <a:defRPr sz="3157">
                <a:effectLst>
                  <a:outerShdw blurRad="29337" dist="19558" dir="5400000" rotWithShape="0">
                    <a:srgbClr val="000000">
                      <a:alpha val="25000"/>
                    </a:srgbClr>
                  </a:outerShdw>
                </a:effectLst>
              </a:defRPr>
            </a:lvl1pPr>
          </a:lstStyle>
          <a:p>
            <a:r>
              <a:t>The cost of unnecessary pre-trial detention</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p:cNvSpPr>
          <p:nvPr>
            <p:ph type="body" idx="1"/>
          </p:nvPr>
        </p:nvSpPr>
        <p:spPr>
          <a:xfrm>
            <a:off x="457200" y="1456037"/>
            <a:ext cx="8229601" cy="4450500"/>
          </a:xfrm>
          <a:prstGeom prst="rect">
            <a:avLst/>
          </a:prstGeom>
        </p:spPr>
        <p:txBody>
          <a:bodyPr/>
          <a:lstStyle/>
          <a:p>
            <a:pPr>
              <a:lnSpc>
                <a:spcPct val="80000"/>
              </a:lnSpc>
              <a:defRPr sz="2400"/>
            </a:pPr>
            <a:r>
              <a:t>A person detained after charge must normally be brought before a magistrates’ court no later than the first court sitting after charge</a:t>
            </a:r>
            <a:br/>
            <a:endParaRPr/>
          </a:p>
          <a:p>
            <a:pPr>
              <a:lnSpc>
                <a:spcPct val="80000"/>
              </a:lnSpc>
              <a:defRPr sz="2400"/>
            </a:pPr>
            <a:r>
              <a:t>A defendant has a right to legal representation</a:t>
            </a:r>
            <a:br/>
            <a:endParaRPr/>
          </a:p>
          <a:p>
            <a:pPr>
              <a:lnSpc>
                <a:spcPct val="80000"/>
              </a:lnSpc>
              <a:defRPr sz="2400"/>
            </a:pPr>
            <a:r>
              <a:t>A defendant has a prima facie right to bail, and must be released on bail unless there are substantial grounds for believing that defendant will:</a:t>
            </a:r>
          </a:p>
          <a:p>
            <a:pPr marL="621791" lvl="1" indent="-228600">
              <a:spcBef>
                <a:spcPts val="300"/>
              </a:spcBef>
              <a:buFont typeface="Verdana"/>
              <a:defRPr sz="2000"/>
            </a:pPr>
            <a:r>
              <a:t>Fail to surrender to the court</a:t>
            </a:r>
            <a:endParaRPr sz="2300"/>
          </a:p>
          <a:p>
            <a:pPr marL="621791" lvl="1" indent="-228600">
              <a:spcBef>
                <a:spcPts val="300"/>
              </a:spcBef>
              <a:buFont typeface="Verdana"/>
              <a:defRPr sz="2000"/>
            </a:pPr>
            <a:r>
              <a:t>Offend on bail</a:t>
            </a:r>
            <a:endParaRPr sz="2300"/>
          </a:p>
          <a:p>
            <a:pPr marL="621791" lvl="1" indent="-228600">
              <a:spcBef>
                <a:spcPts val="300"/>
              </a:spcBef>
              <a:buFont typeface="Verdana"/>
              <a:defRPr sz="2000"/>
            </a:pPr>
            <a:r>
              <a:t>Interfere with witnesses or obstruct the course of justice</a:t>
            </a:r>
          </a:p>
        </p:txBody>
      </p:sp>
      <p:sp>
        <p:nvSpPr>
          <p:cNvPr id="146" name="Shape 146"/>
          <p:cNvSpPr>
            <a:spLocks noGrp="1"/>
          </p:cNvSpPr>
          <p:nvPr>
            <p:ph type="sldNum" sz="quarter" idx="2"/>
          </p:nvPr>
        </p:nvSpPr>
        <p:spPr>
          <a:xfrm>
            <a:off x="8838260" y="6546083"/>
            <a:ext cx="174773"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a:t>
            </a:fld>
            <a:endParaRPr/>
          </a:p>
        </p:txBody>
      </p:sp>
      <p:sp>
        <p:nvSpPr>
          <p:cNvPr id="147" name="Shape 147"/>
          <p:cNvSpPr>
            <a:spLocks noGrp="1"/>
          </p:cNvSpPr>
          <p:nvPr>
            <p:ph type="title"/>
          </p:nvPr>
        </p:nvSpPr>
        <p:spPr>
          <a:prstGeom prst="rect">
            <a:avLst/>
          </a:prstGeom>
        </p:spPr>
        <p:txBody>
          <a:bodyPr/>
          <a:lstStyle>
            <a:lvl1pPr algn="ctr">
              <a:defRPr sz="3600"/>
            </a:lvl1pPr>
          </a:lstStyle>
          <a:p>
            <a:r>
              <a:t>Regulation of Pre-trial Detention</a:t>
            </a:r>
          </a:p>
        </p:txBody>
      </p:sp>
    </p:spTree>
  </p:cSld>
  <p:clrMapOvr>
    <a:masterClrMapping/>
  </p:clrMapOvr>
  <mc:AlternateContent xmlns:mc="http://schemas.openxmlformats.org/markup-compatibility/2006" xmlns:p14="http://schemas.microsoft.com/office/powerpoint/2010/main">
    <mc:Choice Requires="p14">
      <p:transition spd="slow">
        <p:wipe dir="r"/>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p:cNvSpPr>
          <p:nvPr>
            <p:ph type="body" idx="1"/>
          </p:nvPr>
        </p:nvSpPr>
        <p:spPr>
          <a:xfrm>
            <a:off x="623040" y="1494539"/>
            <a:ext cx="8229601" cy="4522508"/>
          </a:xfrm>
          <a:prstGeom prst="rect">
            <a:avLst/>
          </a:prstGeom>
        </p:spPr>
        <p:txBody>
          <a:bodyPr/>
          <a:lstStyle/>
          <a:p>
            <a:pPr marL="354787" indent="-248351" defTabSz="886968">
              <a:lnSpc>
                <a:spcPct val="80000"/>
              </a:lnSpc>
              <a:spcBef>
                <a:spcPts val="300"/>
              </a:spcBef>
              <a:defRPr sz="2134"/>
            </a:pPr>
            <a:r>
              <a:t>If bail is granted it can be -</a:t>
            </a:r>
          </a:p>
          <a:p>
            <a:pPr marL="603138" lvl="1" indent="-221742" defTabSz="886968">
              <a:lnSpc>
                <a:spcPct val="80000"/>
              </a:lnSpc>
              <a:spcBef>
                <a:spcPts val="200"/>
              </a:spcBef>
              <a:buFont typeface="Verdana"/>
              <a:defRPr sz="1843"/>
            </a:pPr>
            <a:r>
              <a:t>Unconditional bail</a:t>
            </a:r>
          </a:p>
          <a:p>
            <a:pPr marL="603138" lvl="1" indent="-221742" defTabSz="886968">
              <a:lnSpc>
                <a:spcPct val="80000"/>
              </a:lnSpc>
              <a:spcBef>
                <a:spcPts val="200"/>
              </a:spcBef>
              <a:buFont typeface="Verdana"/>
              <a:defRPr sz="1843"/>
            </a:pPr>
            <a:r>
              <a:t>Conditional bail</a:t>
            </a:r>
          </a:p>
          <a:p>
            <a:pPr marL="354787" indent="-248351" defTabSz="886968">
              <a:lnSpc>
                <a:spcPct val="80000"/>
              </a:lnSpc>
              <a:spcBef>
                <a:spcPts val="300"/>
              </a:spcBef>
              <a:defRPr sz="2134"/>
            </a:pPr>
            <a:r>
              <a:t>Conditions can be attached to bail where this is necessary to secure that the defendant -</a:t>
            </a:r>
          </a:p>
          <a:p>
            <a:pPr marL="603138" lvl="1" indent="-221742" defTabSz="886968">
              <a:lnSpc>
                <a:spcPct val="80000"/>
              </a:lnSpc>
              <a:spcBef>
                <a:spcPts val="200"/>
              </a:spcBef>
              <a:buFont typeface="Verdana"/>
              <a:defRPr sz="1843"/>
            </a:pPr>
            <a:r>
              <a:t>Surrenders to custody</a:t>
            </a:r>
          </a:p>
          <a:p>
            <a:pPr marL="603138" lvl="1" indent="-221742" defTabSz="886968">
              <a:lnSpc>
                <a:spcPct val="80000"/>
              </a:lnSpc>
              <a:spcBef>
                <a:spcPts val="200"/>
              </a:spcBef>
              <a:buFont typeface="Verdana"/>
              <a:defRPr sz="1843"/>
            </a:pPr>
            <a:r>
              <a:t>Does not offend on bail</a:t>
            </a:r>
          </a:p>
          <a:p>
            <a:pPr marL="603138" lvl="1" indent="-221742" defTabSz="886968">
              <a:lnSpc>
                <a:spcPct val="80000"/>
              </a:lnSpc>
              <a:spcBef>
                <a:spcPts val="200"/>
              </a:spcBef>
              <a:buFont typeface="Verdana"/>
              <a:defRPr sz="1843"/>
            </a:pPr>
            <a:r>
              <a:t>Does not interfere with witnesses or obstruct the course of justice</a:t>
            </a:r>
          </a:p>
          <a:p>
            <a:pPr marL="354787" indent="-248351" defTabSz="886968">
              <a:lnSpc>
                <a:spcPct val="80000"/>
              </a:lnSpc>
              <a:spcBef>
                <a:spcPts val="300"/>
              </a:spcBef>
              <a:defRPr sz="2134"/>
            </a:pPr>
            <a:r>
              <a:t>Wide discretion regarding conditions, but may include -</a:t>
            </a:r>
          </a:p>
          <a:p>
            <a:pPr marL="603138" lvl="1" indent="-221742" defTabSz="886968">
              <a:lnSpc>
                <a:spcPct val="80000"/>
              </a:lnSpc>
              <a:spcBef>
                <a:spcPts val="200"/>
              </a:spcBef>
              <a:buFont typeface="Verdana"/>
              <a:defRPr sz="1843"/>
            </a:pPr>
            <a:r>
              <a:t>Surety/security (‘money bail’)</a:t>
            </a:r>
          </a:p>
          <a:p>
            <a:pPr marL="603138" lvl="1" indent="-221742" defTabSz="886968">
              <a:lnSpc>
                <a:spcPct val="80000"/>
              </a:lnSpc>
              <a:spcBef>
                <a:spcPts val="200"/>
              </a:spcBef>
              <a:buFont typeface="Verdana"/>
              <a:defRPr sz="1843"/>
            </a:pPr>
            <a:r>
              <a:t>Residence</a:t>
            </a:r>
          </a:p>
          <a:p>
            <a:pPr marL="603138" lvl="1" indent="-221742" defTabSz="886968">
              <a:lnSpc>
                <a:spcPct val="80000"/>
              </a:lnSpc>
              <a:spcBef>
                <a:spcPts val="200"/>
              </a:spcBef>
              <a:buFont typeface="Verdana"/>
              <a:defRPr sz="1843"/>
            </a:pPr>
            <a:r>
              <a:t>Curfew/electronic monitoring</a:t>
            </a:r>
          </a:p>
          <a:p>
            <a:pPr marL="603138" lvl="1" indent="-221742" defTabSz="886968">
              <a:lnSpc>
                <a:spcPct val="80000"/>
              </a:lnSpc>
              <a:spcBef>
                <a:spcPts val="200"/>
              </a:spcBef>
              <a:buFont typeface="Verdana"/>
              <a:defRPr sz="1843"/>
            </a:pPr>
            <a:r>
              <a:t>Stay away from a location or person</a:t>
            </a:r>
          </a:p>
          <a:p>
            <a:pPr marL="603138" lvl="1" indent="-221742" defTabSz="886968">
              <a:lnSpc>
                <a:spcPct val="80000"/>
              </a:lnSpc>
              <a:spcBef>
                <a:spcPts val="200"/>
              </a:spcBef>
              <a:buFont typeface="Verdana"/>
              <a:defRPr sz="1843"/>
            </a:pPr>
            <a:r>
              <a:t>Report to a police station</a:t>
            </a:r>
          </a:p>
        </p:txBody>
      </p:sp>
      <p:sp>
        <p:nvSpPr>
          <p:cNvPr id="152" name="Shape 152"/>
          <p:cNvSpPr>
            <a:spLocks noGrp="1"/>
          </p:cNvSpPr>
          <p:nvPr>
            <p:ph type="sldNum" sz="quarter" idx="2"/>
          </p:nvPr>
        </p:nvSpPr>
        <p:spPr>
          <a:xfrm>
            <a:off x="8838260" y="6546083"/>
            <a:ext cx="174773"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a:t>
            </a:fld>
            <a:endParaRPr/>
          </a:p>
        </p:txBody>
      </p:sp>
      <p:sp>
        <p:nvSpPr>
          <p:cNvPr id="153" name="Shape 153"/>
          <p:cNvSpPr>
            <a:spLocks noGrp="1"/>
          </p:cNvSpPr>
          <p:nvPr>
            <p:ph type="title"/>
          </p:nvPr>
        </p:nvSpPr>
        <p:spPr>
          <a:prstGeom prst="rect">
            <a:avLst/>
          </a:prstGeom>
        </p:spPr>
        <p:txBody>
          <a:bodyPr/>
          <a:lstStyle>
            <a:lvl1pPr algn="ctr">
              <a:defRPr sz="3600"/>
            </a:lvl1pPr>
          </a:lstStyle>
          <a:p>
            <a:r>
              <a:t>Regulation of Pre-trial Detention</a:t>
            </a:r>
          </a:p>
        </p:txBody>
      </p:sp>
    </p:spTree>
  </p:cSld>
  <p:clrMapOvr>
    <a:masterClrMapping/>
  </p:clrMapOvr>
  <mc:AlternateContent xmlns:mc="http://schemas.openxmlformats.org/markup-compatibility/2006" xmlns:p14="http://schemas.microsoft.com/office/powerpoint/2010/main">
    <mc:Choice Requires="p14">
      <p:transition spd="slow">
        <p:wipe dir="r"/>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a:spLocks noGrp="1"/>
          </p:cNvSpPr>
          <p:nvPr>
            <p:ph type="body" idx="1"/>
          </p:nvPr>
        </p:nvSpPr>
        <p:spPr>
          <a:xfrm>
            <a:off x="457200" y="1481328"/>
            <a:ext cx="8229600" cy="4525963"/>
          </a:xfrm>
          <a:prstGeom prst="rect">
            <a:avLst/>
          </a:prstGeom>
        </p:spPr>
        <p:txBody>
          <a:bodyPr/>
          <a:lstStyle/>
          <a:p>
            <a:pPr>
              <a:lnSpc>
                <a:spcPct val="80000"/>
              </a:lnSpc>
              <a:defRPr sz="2400"/>
            </a:pPr>
            <a:r>
              <a:t>Use of PTD varied significantly between courts</a:t>
            </a:r>
          </a:p>
          <a:p>
            <a:pPr>
              <a:lnSpc>
                <a:spcPct val="80000"/>
              </a:lnSpc>
              <a:defRPr sz="2400"/>
            </a:pPr>
            <a:r>
              <a:t>Stipendiary magistrates (now District Judges) tend to grant bail less often than lay magistrates</a:t>
            </a:r>
          </a:p>
          <a:p>
            <a:pPr>
              <a:lnSpc>
                <a:spcPct val="80000"/>
              </a:lnSpc>
              <a:defRPr sz="2400"/>
            </a:pPr>
            <a:r>
              <a:t>Most prosecution applications are successful</a:t>
            </a:r>
          </a:p>
          <a:p>
            <a:pPr>
              <a:lnSpc>
                <a:spcPct val="80000"/>
              </a:lnSpc>
              <a:defRPr sz="2400"/>
            </a:pPr>
            <a:r>
              <a:t>Lack of adversarialism</a:t>
            </a:r>
          </a:p>
          <a:p>
            <a:pPr marL="621791" lvl="1" indent="-228600">
              <a:lnSpc>
                <a:spcPct val="80000"/>
              </a:lnSpc>
              <a:spcBef>
                <a:spcPts val="300"/>
              </a:spcBef>
              <a:buFont typeface="Verdana"/>
              <a:defRPr sz="2100"/>
            </a:pPr>
            <a:r>
              <a:t>Prosecution applications for a remand in custody opposed by the defence in only half of cases</a:t>
            </a:r>
          </a:p>
          <a:p>
            <a:pPr marL="621791" lvl="1" indent="-228600">
              <a:lnSpc>
                <a:spcPct val="80000"/>
              </a:lnSpc>
              <a:spcBef>
                <a:spcPts val="300"/>
              </a:spcBef>
              <a:buFont typeface="Verdana"/>
              <a:defRPr sz="2100"/>
            </a:pPr>
            <a:r>
              <a:t>Defence lawyers often used ‘coded language’</a:t>
            </a:r>
          </a:p>
          <a:p>
            <a:pPr>
              <a:lnSpc>
                <a:spcPct val="80000"/>
              </a:lnSpc>
              <a:defRPr sz="2400"/>
            </a:pPr>
            <a:r>
              <a:t>Little time is spent on PTD hearings</a:t>
            </a:r>
          </a:p>
          <a:p>
            <a:pPr>
              <a:lnSpc>
                <a:spcPct val="80000"/>
              </a:lnSpc>
              <a:defRPr sz="2400"/>
            </a:pPr>
            <a:r>
              <a:t>Prosecution and courts are very reliant on information supplied by police</a:t>
            </a:r>
          </a:p>
          <a:p>
            <a:pPr>
              <a:lnSpc>
                <a:spcPct val="80000"/>
              </a:lnSpc>
              <a:defRPr sz="2400"/>
            </a:pPr>
            <a:r>
              <a:t>Availability of bail information schemes is ‘patchy’</a:t>
            </a:r>
          </a:p>
        </p:txBody>
      </p:sp>
      <p:sp>
        <p:nvSpPr>
          <p:cNvPr id="158" name="Shape 158"/>
          <p:cNvSpPr>
            <a:spLocks noGrp="1"/>
          </p:cNvSpPr>
          <p:nvPr>
            <p:ph type="sldNum" sz="quarter" idx="2"/>
          </p:nvPr>
        </p:nvSpPr>
        <p:spPr>
          <a:xfrm>
            <a:off x="8838260" y="6546083"/>
            <a:ext cx="174773"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4</a:t>
            </a:fld>
            <a:endParaRPr/>
          </a:p>
        </p:txBody>
      </p:sp>
      <p:sp>
        <p:nvSpPr>
          <p:cNvPr id="159" name="Shape 159"/>
          <p:cNvSpPr>
            <a:spLocks noGrp="1"/>
          </p:cNvSpPr>
          <p:nvPr>
            <p:ph type="title"/>
          </p:nvPr>
        </p:nvSpPr>
        <p:spPr>
          <a:prstGeom prst="rect">
            <a:avLst/>
          </a:prstGeom>
        </p:spPr>
        <p:txBody>
          <a:bodyPr/>
          <a:lstStyle>
            <a:lvl1pPr defTabSz="795527">
              <a:defRPr sz="3132">
                <a:effectLst>
                  <a:outerShdw blurRad="33147" dist="22098" dir="5400000" rotWithShape="0">
                    <a:srgbClr val="000000">
                      <a:alpha val="25000"/>
                    </a:srgbClr>
                  </a:outerShdw>
                </a:effectLst>
              </a:defRPr>
            </a:lvl1pPr>
          </a:lstStyle>
          <a:p>
            <a:r>
              <a:t>What was known from previous research</a:t>
            </a:r>
          </a:p>
        </p:txBody>
      </p:sp>
    </p:spTree>
  </p:cSld>
  <p:clrMapOvr>
    <a:masterClrMapping/>
  </p:clrMapOvr>
  <mc:AlternateContent xmlns:mc="http://schemas.openxmlformats.org/markup-compatibility/2006" xmlns:p14="http://schemas.microsoft.com/office/powerpoint/2010/main">
    <mc:Choice Requires="p14">
      <p:transition spd="slow">
        <p:wipe dir="r"/>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p:cNvSpPr>
          <p:nvPr>
            <p:ph type="body" idx="1"/>
          </p:nvPr>
        </p:nvSpPr>
        <p:spPr>
          <a:xfrm>
            <a:off x="457200" y="1481328"/>
            <a:ext cx="8229600" cy="4525963"/>
          </a:xfrm>
          <a:prstGeom prst="rect">
            <a:avLst/>
          </a:prstGeom>
        </p:spPr>
        <p:txBody>
          <a:bodyPr/>
          <a:lstStyle/>
          <a:p>
            <a:pPr>
              <a:lnSpc>
                <a:spcPct val="80000"/>
              </a:lnSpc>
              <a:defRPr sz="1800"/>
            </a:pPr>
            <a:r>
              <a:t>The law and processes are broadly compliant with European Convention on Human Rights (ECHR) standards</a:t>
            </a:r>
          </a:p>
          <a:p>
            <a:pPr marL="621791" lvl="1" indent="-228600">
              <a:lnSpc>
                <a:spcPct val="80000"/>
              </a:lnSpc>
              <a:spcBef>
                <a:spcPts val="300"/>
              </a:spcBef>
              <a:buFont typeface="Verdana"/>
              <a:defRPr sz="1600"/>
            </a:pPr>
            <a:r>
              <a:t>The reasons for which bail can be denied (mostly) comply with ECtHR case-law</a:t>
            </a:r>
          </a:p>
          <a:p>
            <a:pPr marL="621791" lvl="1" indent="-228600">
              <a:lnSpc>
                <a:spcPct val="80000"/>
              </a:lnSpc>
              <a:spcBef>
                <a:spcPts val="300"/>
              </a:spcBef>
              <a:buFont typeface="Verdana"/>
              <a:defRPr sz="1600"/>
            </a:pPr>
            <a:r>
              <a:t>Detained defendants were promptly produced </a:t>
            </a:r>
          </a:p>
          <a:p>
            <a:pPr marL="621791" lvl="1" indent="-228600">
              <a:lnSpc>
                <a:spcPct val="80000"/>
              </a:lnSpc>
              <a:spcBef>
                <a:spcPts val="300"/>
              </a:spcBef>
              <a:buFont typeface="Verdana"/>
              <a:defRPr sz="1600"/>
            </a:pPr>
            <a:r>
              <a:t>Defendants were normally present and represented at first hearings</a:t>
            </a:r>
          </a:p>
          <a:p>
            <a:pPr marL="621791" lvl="1" indent="-228600">
              <a:lnSpc>
                <a:spcPct val="80000"/>
              </a:lnSpc>
              <a:spcBef>
                <a:spcPts val="300"/>
              </a:spcBef>
              <a:buFont typeface="Verdana"/>
              <a:defRPr sz="1600"/>
            </a:pPr>
            <a:r>
              <a:t>When defendants are detained, trials normally take place relatively quickly</a:t>
            </a:r>
          </a:p>
          <a:p>
            <a:pPr>
              <a:lnSpc>
                <a:spcPct val="80000"/>
              </a:lnSpc>
              <a:defRPr sz="1800"/>
            </a:pPr>
            <a:r>
              <a:t>However, PTD hearings were often -</a:t>
            </a:r>
          </a:p>
          <a:p>
            <a:pPr marL="621791" lvl="1" indent="-228600">
              <a:lnSpc>
                <a:spcPct val="80000"/>
              </a:lnSpc>
              <a:spcBef>
                <a:spcPts val="300"/>
              </a:spcBef>
              <a:buFont typeface="Verdana"/>
              <a:defRPr sz="1600"/>
            </a:pPr>
            <a:r>
              <a:t>Uncontested</a:t>
            </a:r>
          </a:p>
          <a:p>
            <a:pPr marL="621791" lvl="1" indent="-228600">
              <a:lnSpc>
                <a:spcPct val="80000"/>
              </a:lnSpc>
              <a:spcBef>
                <a:spcPts val="300"/>
              </a:spcBef>
              <a:buFont typeface="Verdana"/>
              <a:defRPr sz="1600"/>
            </a:pPr>
            <a:r>
              <a:t>Reliant on police/prosecution information</a:t>
            </a:r>
          </a:p>
          <a:p>
            <a:pPr marL="621791" lvl="1" indent="-228600">
              <a:lnSpc>
                <a:spcPct val="80000"/>
              </a:lnSpc>
              <a:spcBef>
                <a:spcPts val="300"/>
              </a:spcBef>
              <a:buFont typeface="Verdana"/>
              <a:defRPr sz="1600"/>
            </a:pPr>
            <a:r>
              <a:t>Short and formalistic </a:t>
            </a:r>
          </a:p>
          <a:p>
            <a:pPr>
              <a:lnSpc>
                <a:spcPct val="80000"/>
              </a:lnSpc>
              <a:defRPr sz="1800"/>
            </a:pPr>
            <a:r>
              <a:t>Defence practitioners felt courts favour prosecution submissions and rely on non-statutory criteria, yet thought that decisions are fair</a:t>
            </a:r>
          </a:p>
          <a:p>
            <a:pPr>
              <a:lnSpc>
                <a:spcPct val="80000"/>
              </a:lnSpc>
              <a:defRPr sz="1800"/>
            </a:pPr>
            <a:r>
              <a:t>Disclosure of information to the defence is largely unregulated, which is in breach of the EU Directive on the right to information</a:t>
            </a:r>
          </a:p>
          <a:p>
            <a:pPr marL="621791" lvl="1" indent="-228600">
              <a:lnSpc>
                <a:spcPct val="80000"/>
              </a:lnSpc>
              <a:spcBef>
                <a:spcPts val="300"/>
              </a:spcBef>
              <a:buFont typeface="Verdana"/>
              <a:defRPr sz="1600"/>
            </a:pPr>
            <a:r>
              <a:t>But in or observed sample prosecutors generally shared such information</a:t>
            </a:r>
          </a:p>
        </p:txBody>
      </p:sp>
      <p:sp>
        <p:nvSpPr>
          <p:cNvPr id="164" name="Shape 164"/>
          <p:cNvSpPr>
            <a:spLocks noGrp="1"/>
          </p:cNvSpPr>
          <p:nvPr>
            <p:ph type="sldNum" sz="quarter" idx="2"/>
          </p:nvPr>
        </p:nvSpPr>
        <p:spPr>
          <a:xfrm>
            <a:off x="8838260" y="6546083"/>
            <a:ext cx="174773"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5</a:t>
            </a:fld>
            <a:endParaRPr/>
          </a:p>
        </p:txBody>
      </p:sp>
      <p:sp>
        <p:nvSpPr>
          <p:cNvPr id="165" name="Shape 165"/>
          <p:cNvSpPr>
            <a:spLocks noGrp="1"/>
          </p:cNvSpPr>
          <p:nvPr>
            <p:ph type="title"/>
          </p:nvPr>
        </p:nvSpPr>
        <p:spPr>
          <a:prstGeom prst="rect">
            <a:avLst/>
          </a:prstGeom>
        </p:spPr>
        <p:txBody>
          <a:bodyPr/>
          <a:lstStyle>
            <a:lvl1pPr defTabSz="850391">
              <a:defRPr sz="3348">
                <a:effectLst>
                  <a:outerShdw blurRad="35433" dist="23622" dir="5400000" rotWithShape="0">
                    <a:srgbClr val="000000">
                      <a:alpha val="25000"/>
                    </a:srgbClr>
                  </a:outerShdw>
                </a:effectLst>
              </a:defRPr>
            </a:lvl1pPr>
          </a:lstStyle>
          <a:p>
            <a:r>
              <a:t>The process of PTD decision-making</a:t>
            </a:r>
          </a:p>
        </p:txBody>
      </p:sp>
    </p:spTree>
  </p:cSld>
  <p:clrMapOvr>
    <a:masterClrMapping/>
  </p:clrMapOvr>
  <mc:AlternateContent xmlns:mc="http://schemas.openxmlformats.org/markup-compatibility/2006" xmlns:p14="http://schemas.microsoft.com/office/powerpoint/2010/main">
    <mc:Choice Requires="p14">
      <p:transition spd="slow">
        <p:wipe dir="r"/>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9" name="Table 169"/>
          <p:cNvGraphicFramePr/>
          <p:nvPr/>
        </p:nvGraphicFramePr>
        <p:xfrm>
          <a:off x="755576" y="2636913"/>
          <a:ext cx="7776862" cy="3240360"/>
        </p:xfrm>
        <a:graphic>
          <a:graphicData uri="http://schemas.openxmlformats.org/drawingml/2006/table">
            <a:tbl>
              <a:tblPr firstRow="1" bandRow="1">
                <a:tableStyleId>{4C3C2611-4C71-4FC5-86AE-919BDF0F9419}</a:tableStyleId>
              </a:tblPr>
              <a:tblGrid>
                <a:gridCol w="1731745"/>
                <a:gridCol w="1172168"/>
                <a:gridCol w="906263"/>
                <a:gridCol w="988726"/>
                <a:gridCol w="983678"/>
                <a:gridCol w="1064459"/>
                <a:gridCol w="929823"/>
              </a:tblGrid>
              <a:tr h="758140">
                <a:tc gridSpan="3">
                  <a:txBody>
                    <a:bodyPr/>
                    <a:lstStyle/>
                    <a:p>
                      <a:pPr algn="just">
                        <a:defRPr sz="1800" b="0">
                          <a:solidFill>
                            <a:srgbClr val="000000"/>
                          </a:solidFill>
                        </a:defRPr>
                      </a:pPr>
                      <a:r>
                        <a:rPr sz="1200" b="1">
                          <a:solidFill>
                            <a:srgbClr val="FFFFFF"/>
                          </a:solidFill>
                          <a:sym typeface="Lucida Sans Unicode"/>
                        </a:rPr>
                        <a:t>Application by prosecutor</a:t>
                      </a:r>
                    </a:p>
                  </a:txBody>
                  <a:tcPr marL="0" marR="0" marT="0" marB="0" horzOverflow="overflow"/>
                </a:tc>
                <a:tc hMerge="1">
                  <a:txBody>
                    <a:bodyPr/>
                    <a:lstStyle/>
                    <a:p>
                      <a:endParaRPr lang="en-US"/>
                    </a:p>
                  </a:txBody>
                  <a:tcPr/>
                </a:tc>
                <a:tc hMerge="1">
                  <a:txBody>
                    <a:bodyPr/>
                    <a:lstStyle/>
                    <a:p>
                      <a:endParaRPr lang="en-US"/>
                    </a:p>
                  </a:txBody>
                  <a:tcPr/>
                </a:tc>
                <a:tc gridSpan="4">
                  <a:txBody>
                    <a:bodyPr/>
                    <a:lstStyle/>
                    <a:p>
                      <a:pPr algn="just">
                        <a:defRPr sz="1800" b="0">
                          <a:solidFill>
                            <a:srgbClr val="000000"/>
                          </a:solidFill>
                        </a:defRPr>
                      </a:pPr>
                      <a:r>
                        <a:rPr sz="1200" b="1">
                          <a:solidFill>
                            <a:srgbClr val="FFFFFF"/>
                          </a:solidFill>
                          <a:sym typeface="Lucida Sans Unicode"/>
                        </a:rPr>
                        <a:t>Whether application granted</a:t>
                      </a:r>
                    </a:p>
                  </a:txBody>
                  <a:tcPr marL="0" marR="0" marT="0" marB="0" horzOverflow="overflow"/>
                </a:tc>
                <a:tc hMerge="1">
                  <a:txBody>
                    <a:bodyPr/>
                    <a:lstStyle/>
                    <a:p>
                      <a:endParaRPr lang="en-US"/>
                    </a:p>
                  </a:txBody>
                  <a:tcPr/>
                </a:tc>
                <a:tc hMerge="1">
                  <a:txBody>
                    <a:bodyPr/>
                    <a:lstStyle/>
                    <a:p>
                      <a:endParaRPr lang="en-US"/>
                    </a:p>
                  </a:txBody>
                  <a:tcPr/>
                </a:tc>
                <a:tc hMerge="1">
                  <a:txBody>
                    <a:bodyPr/>
                    <a:lstStyle/>
                    <a:p>
                      <a:endParaRPr lang="en-US"/>
                    </a:p>
                  </a:txBody>
                  <a:tcPr/>
                </a:tc>
              </a:tr>
              <a:tr h="248222">
                <a:tc>
                  <a:txBody>
                    <a:bodyPr/>
                    <a:lstStyle/>
                    <a:p>
                      <a:pPr algn="just">
                        <a:defRPr sz="1800"/>
                      </a:pPr>
                      <a:r>
                        <a:rPr sz="1200" b="1">
                          <a:solidFill>
                            <a:srgbClr val="FFFFFF"/>
                          </a:solidFill>
                          <a:sym typeface="Lucida Sans Unicode"/>
                        </a:rPr>
                        <a:t> </a:t>
                      </a:r>
                    </a:p>
                  </a:txBody>
                  <a:tcPr marL="0" marR="0" marT="0" marB="0" horzOverflow="overflow">
                    <a:solidFill>
                      <a:schemeClr val="accent1"/>
                    </a:solidFill>
                  </a:tcPr>
                </a:tc>
                <a:tc>
                  <a:txBody>
                    <a:bodyPr/>
                    <a:lstStyle/>
                    <a:p>
                      <a:pPr algn="just">
                        <a:defRPr sz="1800"/>
                      </a:pPr>
                      <a:r>
                        <a:rPr sz="1200">
                          <a:sym typeface="Lucida Sans Unicode"/>
                        </a:rPr>
                        <a:t>Number</a:t>
                      </a:r>
                    </a:p>
                  </a:txBody>
                  <a:tcPr marL="0" marR="0" marT="0" marB="0" horzOverflow="overflow"/>
                </a:tc>
                <a:tc>
                  <a:txBody>
                    <a:bodyPr/>
                    <a:lstStyle/>
                    <a:p>
                      <a:pPr algn="just">
                        <a:defRPr sz="1800"/>
                      </a:pPr>
                      <a:r>
                        <a:rPr sz="1200">
                          <a:sym typeface="Lucida Sans Unicode"/>
                        </a:rPr>
                        <a:t>%</a:t>
                      </a:r>
                    </a:p>
                  </a:txBody>
                  <a:tcPr marL="0" marR="0" marT="0" marB="0" horzOverflow="overflow"/>
                </a:tc>
                <a:tc>
                  <a:txBody>
                    <a:bodyPr/>
                    <a:lstStyle/>
                    <a:p>
                      <a:pPr algn="just">
                        <a:defRPr sz="1800"/>
                      </a:pPr>
                      <a:r>
                        <a:rPr sz="1200">
                          <a:sym typeface="Lucida Sans Unicode"/>
                        </a:rPr>
                        <a:t>Yes</a:t>
                      </a:r>
                    </a:p>
                  </a:txBody>
                  <a:tcPr marL="0" marR="0" marT="0" marB="0" horzOverflow="overflow"/>
                </a:tc>
                <a:tc>
                  <a:txBody>
                    <a:bodyPr/>
                    <a:lstStyle/>
                    <a:p>
                      <a:pPr algn="just">
                        <a:defRPr sz="1800"/>
                      </a:pPr>
                      <a:r>
                        <a:rPr sz="1200">
                          <a:sym typeface="Lucida Sans Unicode"/>
                        </a:rPr>
                        <a:t>%</a:t>
                      </a:r>
                    </a:p>
                  </a:txBody>
                  <a:tcPr marL="0" marR="0" marT="0" marB="0" horzOverflow="overflow"/>
                </a:tc>
                <a:tc>
                  <a:txBody>
                    <a:bodyPr/>
                    <a:lstStyle/>
                    <a:p>
                      <a:pPr algn="just">
                        <a:defRPr sz="1800"/>
                      </a:pPr>
                      <a:r>
                        <a:rPr sz="1200">
                          <a:sym typeface="Lucida Sans Unicode"/>
                        </a:rPr>
                        <a:t>No</a:t>
                      </a:r>
                    </a:p>
                  </a:txBody>
                  <a:tcPr marL="0" marR="0" marT="0" marB="0" horzOverflow="overflow"/>
                </a:tc>
                <a:tc>
                  <a:txBody>
                    <a:bodyPr/>
                    <a:lstStyle/>
                    <a:p>
                      <a:pPr algn="just">
                        <a:defRPr sz="1800"/>
                      </a:pPr>
                      <a:r>
                        <a:rPr sz="1200">
                          <a:sym typeface="Lucida Sans Unicode"/>
                        </a:rPr>
                        <a:t>%</a:t>
                      </a:r>
                    </a:p>
                  </a:txBody>
                  <a:tcPr marL="0" marR="0" marT="0" marB="0" horzOverflow="overflow"/>
                </a:tc>
              </a:tr>
              <a:tr h="496444">
                <a:tc>
                  <a:txBody>
                    <a:bodyPr/>
                    <a:lstStyle/>
                    <a:p>
                      <a:pPr algn="just">
                        <a:defRPr sz="1800"/>
                      </a:pPr>
                      <a:r>
                        <a:rPr sz="1200" b="1">
                          <a:solidFill>
                            <a:srgbClr val="FFFFFF"/>
                          </a:solidFill>
                          <a:sym typeface="Lucida Sans Unicode"/>
                        </a:rPr>
                        <a:t>Pre-trial detention</a:t>
                      </a:r>
                    </a:p>
                  </a:txBody>
                  <a:tcPr marL="0" marR="0" marT="0" marB="0" horzOverflow="overflow">
                    <a:solidFill>
                      <a:schemeClr val="accent1"/>
                    </a:solidFill>
                  </a:tcPr>
                </a:tc>
                <a:tc>
                  <a:txBody>
                    <a:bodyPr/>
                    <a:lstStyle/>
                    <a:p>
                      <a:pPr algn="just">
                        <a:defRPr sz="1800"/>
                      </a:pPr>
                      <a:r>
                        <a:rPr sz="1200">
                          <a:sym typeface="Lucida Sans Unicode"/>
                        </a:rPr>
                        <a:t>26</a:t>
                      </a:r>
                    </a:p>
                  </a:txBody>
                  <a:tcPr marL="0" marR="0" marT="0" marB="0" horzOverflow="overflow"/>
                </a:tc>
                <a:tc>
                  <a:txBody>
                    <a:bodyPr/>
                    <a:lstStyle/>
                    <a:p>
                      <a:pPr algn="just">
                        <a:defRPr sz="1800"/>
                      </a:pPr>
                      <a:r>
                        <a:rPr sz="1200">
                          <a:sym typeface="Lucida Sans Unicode"/>
                        </a:rPr>
                        <a:t>35.13</a:t>
                      </a:r>
                    </a:p>
                  </a:txBody>
                  <a:tcPr marL="0" marR="0" marT="0" marB="0" horzOverflow="overflow"/>
                </a:tc>
                <a:tc>
                  <a:txBody>
                    <a:bodyPr/>
                    <a:lstStyle/>
                    <a:p>
                      <a:pPr algn="just">
                        <a:defRPr sz="1800"/>
                      </a:pPr>
                      <a:r>
                        <a:rPr sz="1200">
                          <a:sym typeface="Lucida Sans Unicode"/>
                        </a:rPr>
                        <a:t>19</a:t>
                      </a:r>
                    </a:p>
                  </a:txBody>
                  <a:tcPr marL="0" marR="0" marT="0" marB="0" horzOverflow="overflow"/>
                </a:tc>
                <a:tc>
                  <a:txBody>
                    <a:bodyPr/>
                    <a:lstStyle/>
                    <a:p>
                      <a:pPr algn="just">
                        <a:defRPr sz="1800"/>
                      </a:pPr>
                      <a:r>
                        <a:rPr sz="1200">
                          <a:sym typeface="Lucida Sans Unicode"/>
                        </a:rPr>
                        <a:t>73.08</a:t>
                      </a:r>
                    </a:p>
                  </a:txBody>
                  <a:tcPr marL="0" marR="0" marT="0" marB="0" horzOverflow="overflow"/>
                </a:tc>
                <a:tc>
                  <a:txBody>
                    <a:bodyPr/>
                    <a:lstStyle/>
                    <a:p>
                      <a:pPr algn="just">
                        <a:defRPr sz="1800"/>
                      </a:pPr>
                      <a:r>
                        <a:rPr sz="1200">
                          <a:sym typeface="Lucida Sans Unicode"/>
                        </a:rPr>
                        <a:t>7</a:t>
                      </a:r>
                    </a:p>
                  </a:txBody>
                  <a:tcPr marL="0" marR="0" marT="0" marB="0" horzOverflow="overflow"/>
                </a:tc>
                <a:tc>
                  <a:txBody>
                    <a:bodyPr/>
                    <a:lstStyle/>
                    <a:p>
                      <a:pPr algn="just">
                        <a:defRPr sz="1800"/>
                      </a:pPr>
                      <a:r>
                        <a:rPr sz="1200">
                          <a:sym typeface="Lucida Sans Unicode"/>
                        </a:rPr>
                        <a:t>26.92</a:t>
                      </a:r>
                    </a:p>
                  </a:txBody>
                  <a:tcPr marL="0" marR="0" marT="0" marB="0" horzOverflow="overflow"/>
                </a:tc>
              </a:tr>
              <a:tr h="496444">
                <a:tc>
                  <a:txBody>
                    <a:bodyPr/>
                    <a:lstStyle/>
                    <a:p>
                      <a:pPr algn="just">
                        <a:defRPr sz="1200" b="1">
                          <a:solidFill>
                            <a:srgbClr val="FFFFFF"/>
                          </a:solidFill>
                          <a:sym typeface="Lucida Sans Unicode"/>
                        </a:defRPr>
                      </a:pPr>
                      <a:r>
                        <a:t>Conditional bail</a:t>
                      </a:r>
                    </a:p>
                    <a:p>
                      <a:pPr algn="just">
                        <a:defRPr sz="1200" b="1">
                          <a:solidFill>
                            <a:srgbClr val="FFFFFF"/>
                          </a:solidFill>
                          <a:sym typeface="Lucida Sans Unicode"/>
                        </a:defRPr>
                      </a:pPr>
                      <a:r>
                        <a:t> </a:t>
                      </a:r>
                    </a:p>
                  </a:txBody>
                  <a:tcPr marL="0" marR="0" marT="0" marB="0" horzOverflow="overflow">
                    <a:solidFill>
                      <a:schemeClr val="accent1"/>
                    </a:solidFill>
                  </a:tcPr>
                </a:tc>
                <a:tc>
                  <a:txBody>
                    <a:bodyPr/>
                    <a:lstStyle/>
                    <a:p>
                      <a:pPr algn="just">
                        <a:defRPr sz="1800"/>
                      </a:pPr>
                      <a:r>
                        <a:rPr sz="1200">
                          <a:sym typeface="Lucida Sans Unicode"/>
                        </a:rPr>
                        <a:t>9</a:t>
                      </a:r>
                    </a:p>
                  </a:txBody>
                  <a:tcPr marL="0" marR="0" marT="0" marB="0" horzOverflow="overflow"/>
                </a:tc>
                <a:tc>
                  <a:txBody>
                    <a:bodyPr/>
                    <a:lstStyle/>
                    <a:p>
                      <a:pPr algn="just">
                        <a:defRPr sz="1800"/>
                      </a:pPr>
                      <a:r>
                        <a:rPr sz="1200">
                          <a:sym typeface="Lucida Sans Unicode"/>
                        </a:rPr>
                        <a:t>12.16</a:t>
                      </a:r>
                    </a:p>
                  </a:txBody>
                  <a:tcPr marL="0" marR="0" marT="0" marB="0" horzOverflow="overflow"/>
                </a:tc>
                <a:tc>
                  <a:txBody>
                    <a:bodyPr/>
                    <a:lstStyle/>
                    <a:p>
                      <a:pPr algn="just">
                        <a:defRPr sz="1800"/>
                      </a:pPr>
                      <a:r>
                        <a:rPr sz="1200">
                          <a:sym typeface="Lucida Sans Unicode"/>
                        </a:rPr>
                        <a:t>9</a:t>
                      </a:r>
                    </a:p>
                  </a:txBody>
                  <a:tcPr marL="0" marR="0" marT="0" marB="0" horzOverflow="overflow"/>
                </a:tc>
                <a:tc>
                  <a:txBody>
                    <a:bodyPr/>
                    <a:lstStyle/>
                    <a:p>
                      <a:pPr algn="just">
                        <a:defRPr sz="1800"/>
                      </a:pPr>
                      <a:r>
                        <a:rPr sz="1200">
                          <a:sym typeface="Lucida Sans Unicode"/>
                        </a:rPr>
                        <a:t>100.00</a:t>
                      </a:r>
                    </a:p>
                  </a:txBody>
                  <a:tcPr marL="0" marR="0" marT="0" marB="0" horzOverflow="overflow"/>
                </a:tc>
                <a:tc>
                  <a:txBody>
                    <a:bodyPr/>
                    <a:lstStyle/>
                    <a:p>
                      <a:pPr algn="just">
                        <a:defRPr sz="1800"/>
                      </a:pPr>
                      <a:r>
                        <a:rPr sz="1200">
                          <a:sym typeface="Lucida Sans Unicode"/>
                        </a:rPr>
                        <a:t>0</a:t>
                      </a:r>
                    </a:p>
                  </a:txBody>
                  <a:tcPr marL="0" marR="0" marT="0" marB="0" horzOverflow="overflow"/>
                </a:tc>
                <a:tc>
                  <a:txBody>
                    <a:bodyPr/>
                    <a:lstStyle/>
                    <a:p>
                      <a:pPr algn="just">
                        <a:defRPr sz="1800"/>
                      </a:pPr>
                      <a:r>
                        <a:rPr sz="1200">
                          <a:sym typeface="Lucida Sans Unicode"/>
                        </a:rPr>
                        <a:t>0.0</a:t>
                      </a:r>
                    </a:p>
                  </a:txBody>
                  <a:tcPr marL="0" marR="0" marT="0" marB="0" horzOverflow="overflow"/>
                </a:tc>
              </a:tr>
              <a:tr h="496444">
                <a:tc>
                  <a:txBody>
                    <a:bodyPr/>
                    <a:lstStyle/>
                    <a:p>
                      <a:pPr algn="just">
                        <a:defRPr sz="1800"/>
                      </a:pPr>
                      <a:r>
                        <a:rPr sz="1200" b="1">
                          <a:solidFill>
                            <a:srgbClr val="FFFFFF"/>
                          </a:solidFill>
                          <a:sym typeface="Lucida Sans Unicode"/>
                        </a:rPr>
                        <a:t>Unconditional bail</a:t>
                      </a:r>
                    </a:p>
                  </a:txBody>
                  <a:tcPr marL="0" marR="0" marT="0" marB="0" horzOverflow="overflow">
                    <a:solidFill>
                      <a:schemeClr val="accent1"/>
                    </a:solidFill>
                  </a:tcPr>
                </a:tc>
                <a:tc>
                  <a:txBody>
                    <a:bodyPr/>
                    <a:lstStyle/>
                    <a:p>
                      <a:pPr algn="just">
                        <a:defRPr sz="1800"/>
                      </a:pPr>
                      <a:r>
                        <a:rPr sz="1200">
                          <a:sym typeface="Lucida Sans Unicode"/>
                        </a:rPr>
                        <a:t>12</a:t>
                      </a:r>
                    </a:p>
                  </a:txBody>
                  <a:tcPr marL="0" marR="0" marT="0" marB="0" horzOverflow="overflow"/>
                </a:tc>
                <a:tc>
                  <a:txBody>
                    <a:bodyPr/>
                    <a:lstStyle/>
                    <a:p>
                      <a:pPr algn="just">
                        <a:defRPr sz="1800"/>
                      </a:pPr>
                      <a:r>
                        <a:rPr sz="1200">
                          <a:sym typeface="Lucida Sans Unicode"/>
                        </a:rPr>
                        <a:t>16.22</a:t>
                      </a:r>
                    </a:p>
                  </a:txBody>
                  <a:tcPr marL="0" marR="0" marT="0" marB="0" horzOverflow="overflow"/>
                </a:tc>
                <a:tc>
                  <a:txBody>
                    <a:bodyPr/>
                    <a:lstStyle/>
                    <a:p>
                      <a:pPr algn="just">
                        <a:defRPr sz="1800"/>
                      </a:pPr>
                      <a:r>
                        <a:rPr sz="1200">
                          <a:sym typeface="Lucida Sans Unicode"/>
                        </a:rPr>
                        <a:t>10</a:t>
                      </a:r>
                    </a:p>
                  </a:txBody>
                  <a:tcPr marL="0" marR="0" marT="0" marB="0" horzOverflow="overflow"/>
                </a:tc>
                <a:tc>
                  <a:txBody>
                    <a:bodyPr/>
                    <a:lstStyle/>
                    <a:p>
                      <a:pPr algn="just">
                        <a:defRPr sz="1800"/>
                      </a:pPr>
                      <a:r>
                        <a:rPr sz="1200">
                          <a:sym typeface="Lucida Sans Unicode"/>
                        </a:rPr>
                        <a:t>83.33</a:t>
                      </a:r>
                    </a:p>
                  </a:txBody>
                  <a:tcPr marL="0" marR="0" marT="0" marB="0" horzOverflow="overflow"/>
                </a:tc>
                <a:tc>
                  <a:txBody>
                    <a:bodyPr/>
                    <a:lstStyle/>
                    <a:p>
                      <a:pPr algn="just">
                        <a:defRPr sz="1800"/>
                      </a:pPr>
                      <a:r>
                        <a:rPr sz="1200">
                          <a:sym typeface="Lucida Sans Unicode"/>
                        </a:rPr>
                        <a:t>2</a:t>
                      </a:r>
                    </a:p>
                  </a:txBody>
                  <a:tcPr marL="0" marR="0" marT="0" marB="0" horzOverflow="overflow"/>
                </a:tc>
                <a:tc>
                  <a:txBody>
                    <a:bodyPr/>
                    <a:lstStyle/>
                    <a:p>
                      <a:pPr algn="just">
                        <a:defRPr sz="1800"/>
                      </a:pPr>
                      <a:r>
                        <a:rPr sz="1200">
                          <a:sym typeface="Lucida Sans Unicode"/>
                        </a:rPr>
                        <a:t>16.67</a:t>
                      </a:r>
                    </a:p>
                  </a:txBody>
                  <a:tcPr marL="0" marR="0" marT="0" marB="0" horzOverflow="overflow"/>
                </a:tc>
              </a:tr>
              <a:tr h="496444">
                <a:tc>
                  <a:txBody>
                    <a:bodyPr/>
                    <a:lstStyle/>
                    <a:p>
                      <a:pPr algn="just">
                        <a:defRPr sz="1800"/>
                      </a:pPr>
                      <a:r>
                        <a:rPr sz="1200" b="1">
                          <a:solidFill>
                            <a:srgbClr val="FFFFFF"/>
                          </a:solidFill>
                          <a:sym typeface="Lucida Sans Unicode"/>
                        </a:rPr>
                        <a:t>Unknown/unclear</a:t>
                      </a:r>
                    </a:p>
                  </a:txBody>
                  <a:tcPr marL="0" marR="0" marT="0" marB="0" horzOverflow="overflow">
                    <a:solidFill>
                      <a:schemeClr val="accent1"/>
                    </a:solidFill>
                  </a:tcPr>
                </a:tc>
                <a:tc>
                  <a:txBody>
                    <a:bodyPr/>
                    <a:lstStyle/>
                    <a:p>
                      <a:pPr algn="just">
                        <a:defRPr sz="1800"/>
                      </a:pPr>
                      <a:r>
                        <a:rPr sz="1200">
                          <a:sym typeface="Lucida Sans Unicode"/>
                        </a:rPr>
                        <a:t>27</a:t>
                      </a:r>
                    </a:p>
                  </a:txBody>
                  <a:tcPr marL="0" marR="0" marT="0" marB="0" horzOverflow="overflow"/>
                </a:tc>
                <a:tc>
                  <a:txBody>
                    <a:bodyPr/>
                    <a:lstStyle/>
                    <a:p>
                      <a:pPr algn="just">
                        <a:defRPr sz="1800"/>
                      </a:pPr>
                      <a:r>
                        <a:rPr sz="1200">
                          <a:sym typeface="Lucida Sans Unicode"/>
                        </a:rPr>
                        <a:t>36.49</a:t>
                      </a:r>
                    </a:p>
                  </a:txBody>
                  <a:tcPr marL="0" marR="0" marT="0" marB="0" horzOverflow="overflow"/>
                </a:tc>
                <a:tc>
                  <a:txBody>
                    <a:bodyPr/>
                    <a:lstStyle/>
                    <a:p>
                      <a:pPr algn="just">
                        <a:defRPr sz="1800"/>
                      </a:pPr>
                      <a:r>
                        <a:rPr sz="1200">
                          <a:sym typeface="Lucida Sans Unicode"/>
                        </a:rPr>
                        <a:t> </a:t>
                      </a:r>
                    </a:p>
                  </a:txBody>
                  <a:tcPr marL="0" marR="0" marT="0" marB="0" horzOverflow="overflow"/>
                </a:tc>
                <a:tc>
                  <a:txBody>
                    <a:bodyPr/>
                    <a:lstStyle/>
                    <a:p>
                      <a:pPr algn="just">
                        <a:defRPr sz="1800"/>
                      </a:pPr>
                      <a:r>
                        <a:rPr sz="1200">
                          <a:sym typeface="Lucida Sans Unicode"/>
                        </a:rPr>
                        <a:t> </a:t>
                      </a:r>
                    </a:p>
                  </a:txBody>
                  <a:tcPr marL="0" marR="0" marT="0" marB="0" horzOverflow="overflow"/>
                </a:tc>
                <a:tc>
                  <a:txBody>
                    <a:bodyPr/>
                    <a:lstStyle/>
                    <a:p>
                      <a:pPr algn="just">
                        <a:defRPr sz="1800"/>
                      </a:pPr>
                      <a:r>
                        <a:rPr sz="1200">
                          <a:sym typeface="Lucida Sans Unicode"/>
                        </a:rPr>
                        <a:t> </a:t>
                      </a:r>
                    </a:p>
                  </a:txBody>
                  <a:tcPr marL="0" marR="0" marT="0" marB="0" horzOverflow="overflow"/>
                </a:tc>
                <a:tc>
                  <a:txBody>
                    <a:bodyPr/>
                    <a:lstStyle/>
                    <a:p>
                      <a:pPr algn="just">
                        <a:defRPr sz="1800"/>
                      </a:pPr>
                      <a:r>
                        <a:rPr sz="1200">
                          <a:sym typeface="Lucida Sans Unicode"/>
                        </a:rPr>
                        <a:t> </a:t>
                      </a:r>
                    </a:p>
                  </a:txBody>
                  <a:tcPr marL="0" marR="0" marT="0" marB="0" horzOverflow="overflow"/>
                </a:tc>
              </a:tr>
              <a:tr h="248222">
                <a:tc>
                  <a:txBody>
                    <a:bodyPr/>
                    <a:lstStyle/>
                    <a:p>
                      <a:pPr algn="just">
                        <a:defRPr sz="1800"/>
                      </a:pPr>
                      <a:r>
                        <a:rPr sz="1200" b="1">
                          <a:solidFill>
                            <a:srgbClr val="FFFFFF"/>
                          </a:solidFill>
                          <a:sym typeface="Lucida Sans Unicode"/>
                        </a:rPr>
                        <a:t>Total</a:t>
                      </a:r>
                    </a:p>
                  </a:txBody>
                  <a:tcPr marL="0" marR="0" marT="0" marB="0" horzOverflow="overflow">
                    <a:solidFill>
                      <a:schemeClr val="accent1"/>
                    </a:solidFill>
                  </a:tcPr>
                </a:tc>
                <a:tc>
                  <a:txBody>
                    <a:bodyPr/>
                    <a:lstStyle/>
                    <a:p>
                      <a:pPr algn="just">
                        <a:defRPr sz="1800"/>
                      </a:pPr>
                      <a:r>
                        <a:rPr sz="1200">
                          <a:sym typeface="Lucida Sans Unicode"/>
                        </a:rPr>
                        <a:t>74</a:t>
                      </a:r>
                    </a:p>
                  </a:txBody>
                  <a:tcPr marL="0" marR="0" marT="0" marB="0" horzOverflow="overflow"/>
                </a:tc>
                <a:tc>
                  <a:txBody>
                    <a:bodyPr/>
                    <a:lstStyle/>
                    <a:p>
                      <a:pPr algn="just">
                        <a:defRPr sz="1800"/>
                      </a:pPr>
                      <a:r>
                        <a:rPr sz="1200">
                          <a:sym typeface="Lucida Sans Unicode"/>
                        </a:rPr>
                        <a:t>100.00</a:t>
                      </a:r>
                    </a:p>
                  </a:txBody>
                  <a:tcPr marL="0" marR="0" marT="0" marB="0" horzOverflow="overflow"/>
                </a:tc>
                <a:tc>
                  <a:txBody>
                    <a:bodyPr/>
                    <a:lstStyle/>
                    <a:p>
                      <a:pPr algn="just">
                        <a:defRPr sz="1800"/>
                      </a:pPr>
                      <a:r>
                        <a:rPr sz="1200">
                          <a:sym typeface="Lucida Sans Unicode"/>
                        </a:rPr>
                        <a:t>38</a:t>
                      </a:r>
                    </a:p>
                  </a:txBody>
                  <a:tcPr marL="0" marR="0" marT="0" marB="0" horzOverflow="overflow"/>
                </a:tc>
                <a:tc>
                  <a:txBody>
                    <a:bodyPr/>
                    <a:lstStyle/>
                    <a:p>
                      <a:pPr algn="just">
                        <a:defRPr sz="1800"/>
                      </a:pPr>
                      <a:r>
                        <a:rPr sz="1200">
                          <a:sym typeface="Lucida Sans Unicode"/>
                        </a:rPr>
                        <a:t>80.85</a:t>
                      </a:r>
                    </a:p>
                  </a:txBody>
                  <a:tcPr marL="0" marR="0" marT="0" marB="0" horzOverflow="overflow"/>
                </a:tc>
                <a:tc>
                  <a:txBody>
                    <a:bodyPr/>
                    <a:lstStyle/>
                    <a:p>
                      <a:pPr algn="just">
                        <a:defRPr sz="1800"/>
                      </a:pPr>
                      <a:r>
                        <a:rPr sz="1200">
                          <a:sym typeface="Lucida Sans Unicode"/>
                        </a:rPr>
                        <a:t>9</a:t>
                      </a:r>
                    </a:p>
                  </a:txBody>
                  <a:tcPr marL="0" marR="0" marT="0" marB="0" horzOverflow="overflow"/>
                </a:tc>
                <a:tc>
                  <a:txBody>
                    <a:bodyPr/>
                    <a:lstStyle/>
                    <a:p>
                      <a:pPr algn="just">
                        <a:defRPr sz="1800"/>
                      </a:pPr>
                      <a:r>
                        <a:rPr sz="1200">
                          <a:sym typeface="Lucida Sans Unicode"/>
                        </a:rPr>
                        <a:t>19.15</a:t>
                      </a:r>
                    </a:p>
                  </a:txBody>
                  <a:tcPr marL="0" marR="0" marT="0" marB="0" horzOverflow="overflow"/>
                </a:tc>
              </a:tr>
            </a:tbl>
          </a:graphicData>
        </a:graphic>
      </p:graphicFrame>
      <p:sp>
        <p:nvSpPr>
          <p:cNvPr id="170" name="Shape 170"/>
          <p:cNvSpPr>
            <a:spLocks noGrp="1"/>
          </p:cNvSpPr>
          <p:nvPr>
            <p:ph type="sldNum" sz="quarter" idx="2"/>
          </p:nvPr>
        </p:nvSpPr>
        <p:spPr>
          <a:xfrm>
            <a:off x="8838260" y="6546083"/>
            <a:ext cx="174773"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6</a:t>
            </a:fld>
            <a:endParaRPr/>
          </a:p>
        </p:txBody>
      </p:sp>
      <p:sp>
        <p:nvSpPr>
          <p:cNvPr id="171" name="Shape 171"/>
          <p:cNvSpPr>
            <a:spLocks noGrp="1"/>
          </p:cNvSpPr>
          <p:nvPr>
            <p:ph type="title"/>
          </p:nvPr>
        </p:nvSpPr>
        <p:spPr>
          <a:prstGeom prst="rect">
            <a:avLst/>
          </a:prstGeom>
        </p:spPr>
        <p:txBody>
          <a:bodyPr/>
          <a:lstStyle/>
          <a:p>
            <a:r>
              <a:t>Prosecution ‘success rate’</a:t>
            </a:r>
          </a:p>
        </p:txBody>
      </p:sp>
      <p:sp>
        <p:nvSpPr>
          <p:cNvPr id="172" name="Shape 172"/>
          <p:cNvSpPr/>
          <p:nvPr/>
        </p:nvSpPr>
        <p:spPr>
          <a:xfrm>
            <a:off x="1638300" y="2932994"/>
            <a:ext cx="127000" cy="617363"/>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nchor="ctr">
            <a:spAutoFit/>
          </a:bodyPr>
          <a:lstStyle>
            <a:lvl1pPr>
              <a:defRPr>
                <a:latin typeface="+mn-lt"/>
                <a:ea typeface="+mn-ea"/>
                <a:cs typeface="+mn-cs"/>
                <a:sym typeface="Arial"/>
              </a:defRPr>
            </a:lvl1pPr>
          </a:lstStyle>
          <a:p>
            <a:r>
              <a:t/>
            </a:r>
            <a:br/>
            <a:endParaRPr/>
          </a:p>
        </p:txBody>
      </p:sp>
      <p:sp>
        <p:nvSpPr>
          <p:cNvPr id="173" name="Shape 173"/>
          <p:cNvSpPr/>
          <p:nvPr/>
        </p:nvSpPr>
        <p:spPr>
          <a:xfrm>
            <a:off x="827583" y="1670476"/>
            <a:ext cx="3542805" cy="61985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1200" b="1" i="1">
                <a:latin typeface="+mn-lt"/>
                <a:ea typeface="+mn-ea"/>
                <a:cs typeface="+mn-cs"/>
                <a:sym typeface="Arial"/>
              </a:defRPr>
            </a:pPr>
            <a:r>
              <a:t>Table 10</a:t>
            </a:r>
            <a:endParaRPr sz="900"/>
          </a:p>
          <a:p>
            <a:pPr>
              <a:defRPr sz="1200" b="1" i="1">
                <a:latin typeface="+mn-lt"/>
                <a:ea typeface="+mn-ea"/>
                <a:cs typeface="+mn-cs"/>
                <a:sym typeface="Arial"/>
              </a:defRPr>
            </a:pPr>
            <a:r>
              <a:t>Whether prosecution application granted</a:t>
            </a:r>
            <a:endParaRPr sz="900"/>
          </a:p>
          <a:p>
            <a:pPr>
              <a:defRPr sz="1200" b="1" i="1">
                <a:latin typeface="+mn-lt"/>
                <a:ea typeface="+mn-ea"/>
                <a:cs typeface="+mn-cs"/>
                <a:sym typeface="Arial"/>
              </a:defRPr>
            </a:pPr>
            <a:r>
              <a:t>PTD hearing observation data</a:t>
            </a:r>
          </a:p>
        </p:txBody>
      </p:sp>
    </p:spTree>
  </p:cSld>
  <p:clrMapOvr>
    <a:masterClrMapping/>
  </p:clrMapOvr>
  <mc:AlternateContent xmlns:mc="http://schemas.openxmlformats.org/markup-compatibility/2006" xmlns:p14="http://schemas.microsoft.com/office/powerpoint/2010/main">
    <mc:Choice Requires="p14">
      <p:transition spd="slow">
        <p:wipe dir="r"/>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a:spLocks noGrp="1"/>
          </p:cNvSpPr>
          <p:nvPr>
            <p:ph type="body" idx="1"/>
          </p:nvPr>
        </p:nvSpPr>
        <p:spPr>
          <a:xfrm>
            <a:off x="457200" y="1481328"/>
            <a:ext cx="8229600" cy="4525963"/>
          </a:xfrm>
          <a:prstGeom prst="rect">
            <a:avLst/>
          </a:prstGeom>
        </p:spPr>
        <p:txBody>
          <a:bodyPr/>
          <a:lstStyle/>
          <a:p>
            <a:r>
              <a:t>Prosecution</a:t>
            </a:r>
          </a:p>
          <a:p>
            <a:pPr marL="621791" lvl="1" indent="-228600">
              <a:spcBef>
                <a:spcPts val="300"/>
              </a:spcBef>
              <a:buFont typeface="Verdana"/>
              <a:defRPr sz="2300"/>
            </a:pPr>
            <a:r>
              <a:t>Average – all cases: 2.5 mins</a:t>
            </a:r>
          </a:p>
          <a:p>
            <a:pPr marL="621791" lvl="1" indent="-228600">
              <a:spcBef>
                <a:spcPts val="300"/>
              </a:spcBef>
              <a:buFont typeface="Verdana"/>
              <a:defRPr sz="2300"/>
            </a:pPr>
            <a:r>
              <a:t>Average – cases where P applied for RIC: 3.5 mins</a:t>
            </a:r>
          </a:p>
          <a:p>
            <a:pPr marL="621791" lvl="1" indent="-228600">
              <a:spcBef>
                <a:spcPts val="300"/>
              </a:spcBef>
              <a:buFont typeface="Verdana"/>
              <a:defRPr sz="2300"/>
            </a:pPr>
            <a:endParaRPr/>
          </a:p>
          <a:p>
            <a:pPr marL="621791" lvl="1" indent="-228600">
              <a:spcBef>
                <a:spcPts val="300"/>
              </a:spcBef>
              <a:buFont typeface="Verdana"/>
              <a:defRPr sz="2300"/>
            </a:pPr>
            <a:endParaRPr/>
          </a:p>
          <a:p>
            <a:pPr>
              <a:defRPr sz="2800"/>
            </a:pPr>
            <a:r>
              <a:t>Defence</a:t>
            </a:r>
          </a:p>
          <a:p>
            <a:pPr marL="621791" lvl="1" indent="-228600">
              <a:spcBef>
                <a:spcPts val="300"/>
              </a:spcBef>
              <a:buFont typeface="Verdana"/>
              <a:defRPr sz="2400"/>
            </a:pPr>
            <a:r>
              <a:t>Average – all cases: 2 mins</a:t>
            </a:r>
            <a:endParaRPr sz="2300"/>
          </a:p>
          <a:p>
            <a:pPr marL="621791" lvl="1" indent="-228600">
              <a:spcBef>
                <a:spcPts val="300"/>
              </a:spcBef>
              <a:buFont typeface="Verdana"/>
              <a:defRPr sz="2400"/>
            </a:pPr>
            <a:r>
              <a:t>Average – cases where P applied for RIC: 5.63 mins</a:t>
            </a:r>
          </a:p>
        </p:txBody>
      </p:sp>
      <p:sp>
        <p:nvSpPr>
          <p:cNvPr id="178" name="Shape 178"/>
          <p:cNvSpPr>
            <a:spLocks noGrp="1"/>
          </p:cNvSpPr>
          <p:nvPr>
            <p:ph type="sldNum" sz="quarter" idx="2"/>
          </p:nvPr>
        </p:nvSpPr>
        <p:spPr>
          <a:xfrm>
            <a:off x="8838260" y="6546083"/>
            <a:ext cx="174773"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7</a:t>
            </a:fld>
            <a:endParaRPr/>
          </a:p>
        </p:txBody>
      </p:sp>
      <p:sp>
        <p:nvSpPr>
          <p:cNvPr id="179" name="Shape 179"/>
          <p:cNvSpPr>
            <a:spLocks noGrp="1"/>
          </p:cNvSpPr>
          <p:nvPr>
            <p:ph type="title"/>
          </p:nvPr>
        </p:nvSpPr>
        <p:spPr>
          <a:prstGeom prst="rect">
            <a:avLst/>
          </a:prstGeom>
        </p:spPr>
        <p:txBody>
          <a:bodyPr/>
          <a:lstStyle>
            <a:lvl1pPr defTabSz="795527">
              <a:defRPr sz="3132">
                <a:effectLst>
                  <a:outerShdw blurRad="33147" dist="22098" dir="5400000" rotWithShape="0">
                    <a:srgbClr val="000000">
                      <a:alpha val="25000"/>
                    </a:srgbClr>
                  </a:outerShdw>
                </a:effectLst>
              </a:defRPr>
            </a:lvl1pPr>
          </a:lstStyle>
          <a:p>
            <a:r>
              <a:t>Time taken by prosecution and defence</a:t>
            </a:r>
          </a:p>
        </p:txBody>
      </p:sp>
    </p:spTree>
  </p:cSld>
  <p:clrMapOvr>
    <a:masterClrMapping/>
  </p:clrMapOvr>
  <mc:AlternateContent xmlns:mc="http://schemas.openxmlformats.org/markup-compatibility/2006" xmlns:p14="http://schemas.microsoft.com/office/powerpoint/2010/main">
    <mc:Choice Requires="p14">
      <p:transition spd="slow">
        <p:wipe dir="r"/>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a:spLocks noGrp="1"/>
          </p:cNvSpPr>
          <p:nvPr>
            <p:ph type="body" idx="1"/>
          </p:nvPr>
        </p:nvSpPr>
        <p:spPr>
          <a:xfrm>
            <a:off x="457200" y="1481328"/>
            <a:ext cx="8229600" cy="4525963"/>
          </a:xfrm>
          <a:prstGeom prst="rect">
            <a:avLst/>
          </a:prstGeom>
        </p:spPr>
        <p:txBody>
          <a:bodyPr/>
          <a:lstStyle/>
          <a:p>
            <a:pPr>
              <a:lnSpc>
                <a:spcPct val="80000"/>
              </a:lnSpc>
              <a:defRPr sz="2200"/>
            </a:pPr>
            <a:r>
              <a:t>Prosecutors/judges reported that their decisions were closely informed by the Bail Act 1976</a:t>
            </a:r>
          </a:p>
          <a:p>
            <a:pPr>
              <a:lnSpc>
                <a:spcPct val="80000"/>
              </a:lnSpc>
              <a:defRPr sz="2200"/>
            </a:pPr>
            <a:r>
              <a:t>The most common ground for detention was fear of further offences</a:t>
            </a:r>
          </a:p>
          <a:p>
            <a:pPr>
              <a:lnSpc>
                <a:spcPct val="80000"/>
              </a:lnSpc>
              <a:defRPr sz="2200"/>
            </a:pPr>
            <a:r>
              <a:t>The most important factor influencing detention decisions was a defendant’s history of offending</a:t>
            </a:r>
          </a:p>
          <a:p>
            <a:pPr>
              <a:lnSpc>
                <a:spcPct val="80000"/>
              </a:lnSpc>
              <a:defRPr sz="2200"/>
            </a:pPr>
            <a:r>
              <a:t>Important personal factors were drug addiction, homelessness and mental illness</a:t>
            </a:r>
          </a:p>
          <a:p>
            <a:pPr>
              <a:lnSpc>
                <a:spcPct val="80000"/>
              </a:lnSpc>
              <a:defRPr sz="2200"/>
            </a:pPr>
            <a:r>
              <a:t>Witnesses were rarely called in PTD hearings</a:t>
            </a:r>
          </a:p>
          <a:p>
            <a:pPr>
              <a:lnSpc>
                <a:spcPct val="80000"/>
              </a:lnSpc>
              <a:defRPr sz="2200"/>
            </a:pPr>
            <a:r>
              <a:t>Reasoning provided by magistrates and judges was generally formalistic and likely to be in breach of ECHR</a:t>
            </a:r>
          </a:p>
          <a:p>
            <a:pPr marL="621791" lvl="1" indent="-228600">
              <a:lnSpc>
                <a:spcPct val="80000"/>
              </a:lnSpc>
              <a:spcBef>
                <a:spcPts val="300"/>
              </a:spcBef>
              <a:buFont typeface="Verdana"/>
              <a:defRPr sz="1900"/>
            </a:pPr>
            <a:r>
              <a:t>There was some confusion between grounds for detention and the factors to be taken into account</a:t>
            </a:r>
          </a:p>
        </p:txBody>
      </p:sp>
      <p:sp>
        <p:nvSpPr>
          <p:cNvPr id="184" name="Shape 184"/>
          <p:cNvSpPr>
            <a:spLocks noGrp="1"/>
          </p:cNvSpPr>
          <p:nvPr>
            <p:ph type="sldNum" sz="quarter" idx="2"/>
          </p:nvPr>
        </p:nvSpPr>
        <p:spPr>
          <a:xfrm>
            <a:off x="8838260" y="6546083"/>
            <a:ext cx="174773"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8</a:t>
            </a:fld>
            <a:endParaRPr/>
          </a:p>
        </p:txBody>
      </p:sp>
      <p:sp>
        <p:nvSpPr>
          <p:cNvPr id="185" name="Shape 185"/>
          <p:cNvSpPr>
            <a:spLocks noGrp="1"/>
          </p:cNvSpPr>
          <p:nvPr>
            <p:ph type="title"/>
          </p:nvPr>
        </p:nvSpPr>
        <p:spPr>
          <a:prstGeom prst="rect">
            <a:avLst/>
          </a:prstGeom>
        </p:spPr>
        <p:txBody>
          <a:bodyPr/>
          <a:lstStyle/>
          <a:p>
            <a:r>
              <a:t>Substance of PTD decisions</a:t>
            </a:r>
          </a:p>
        </p:txBody>
      </p:sp>
    </p:spTree>
  </p:cSld>
  <p:clrMapOvr>
    <a:masterClrMapping/>
  </p:clrMapOvr>
  <mc:AlternateContent xmlns:mc="http://schemas.openxmlformats.org/markup-compatibility/2006" xmlns:p14="http://schemas.microsoft.com/office/powerpoint/2010/main">
    <mc:Choice Requires="p14">
      <p:transition spd="slow">
        <p:wipe dir="r"/>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9" name="Table 189"/>
          <p:cNvGraphicFramePr/>
          <p:nvPr/>
        </p:nvGraphicFramePr>
        <p:xfrm>
          <a:off x="899591" y="2636910"/>
          <a:ext cx="6984777" cy="3024337"/>
        </p:xfrm>
        <a:graphic>
          <a:graphicData uri="http://schemas.openxmlformats.org/drawingml/2006/table">
            <a:tbl>
              <a:tblPr firstRow="1" firstCol="1" bandRow="1">
                <a:tableStyleId>{4C3C2611-4C71-4FC5-86AE-919BDF0F9419}</a:tableStyleId>
              </a:tblPr>
              <a:tblGrid>
                <a:gridCol w="2327755"/>
                <a:gridCol w="2328511"/>
                <a:gridCol w="2328511"/>
              </a:tblGrid>
              <a:tr h="298410">
                <a:tc>
                  <a:txBody>
                    <a:bodyPr/>
                    <a:lstStyle/>
                    <a:p>
                      <a:pPr algn="just">
                        <a:lnSpc>
                          <a:spcPct val="115000"/>
                        </a:lnSpc>
                        <a:defRPr sz="1800" b="0">
                          <a:solidFill>
                            <a:srgbClr val="000000"/>
                          </a:solidFill>
                        </a:defRPr>
                      </a:pPr>
                      <a:r>
                        <a:rPr sz="1200" b="1">
                          <a:solidFill>
                            <a:srgbClr val="FFFFFF"/>
                          </a:solidFill>
                          <a:sym typeface="Lucida Sans Unicode"/>
                        </a:rPr>
                        <a:t>Grounds</a:t>
                      </a:r>
                    </a:p>
                  </a:txBody>
                  <a:tcPr marL="0" marR="0" marT="0" marB="0" horzOverflow="overflow"/>
                </a:tc>
                <a:tc>
                  <a:txBody>
                    <a:bodyPr/>
                    <a:lstStyle/>
                    <a:p>
                      <a:pPr algn="just">
                        <a:lnSpc>
                          <a:spcPct val="115000"/>
                        </a:lnSpc>
                        <a:defRPr sz="1800" b="0">
                          <a:solidFill>
                            <a:srgbClr val="000000"/>
                          </a:solidFill>
                        </a:defRPr>
                      </a:pPr>
                      <a:r>
                        <a:rPr sz="1200" b="1">
                          <a:solidFill>
                            <a:srgbClr val="FFFFFF"/>
                          </a:solidFill>
                          <a:sym typeface="Lucida Sans Unicode"/>
                        </a:rPr>
                        <a:t>Number</a:t>
                      </a:r>
                    </a:p>
                  </a:txBody>
                  <a:tcPr marL="0" marR="0" marT="0" marB="0" horzOverflow="overflow"/>
                </a:tc>
                <a:tc>
                  <a:txBody>
                    <a:bodyPr/>
                    <a:lstStyle/>
                    <a:p>
                      <a:pPr algn="just">
                        <a:lnSpc>
                          <a:spcPct val="115000"/>
                        </a:lnSpc>
                        <a:defRPr sz="1800" b="0">
                          <a:solidFill>
                            <a:srgbClr val="000000"/>
                          </a:solidFill>
                        </a:defRPr>
                      </a:pPr>
                      <a:r>
                        <a:rPr sz="1200" b="1">
                          <a:solidFill>
                            <a:srgbClr val="FFFFFF"/>
                          </a:solidFill>
                          <a:sym typeface="Lucida Sans Unicode"/>
                        </a:rPr>
                        <a:t>%</a:t>
                      </a:r>
                    </a:p>
                  </a:txBody>
                  <a:tcPr marL="0" marR="0" marT="0" marB="0" horzOverflow="overflow"/>
                </a:tc>
              </a:tr>
              <a:tr h="606879">
                <a:tc>
                  <a:txBody>
                    <a:bodyPr/>
                    <a:lstStyle/>
                    <a:p>
                      <a:pPr algn="just">
                        <a:lnSpc>
                          <a:spcPct val="115000"/>
                        </a:lnSpc>
                        <a:defRPr sz="1800" b="0">
                          <a:solidFill>
                            <a:srgbClr val="000000"/>
                          </a:solidFill>
                        </a:defRPr>
                      </a:pPr>
                      <a:r>
                        <a:rPr sz="1200" b="1">
                          <a:solidFill>
                            <a:srgbClr val="FFFFFF"/>
                          </a:solidFill>
                          <a:sym typeface="Lucida Sans Unicode"/>
                        </a:rPr>
                        <a:t>Fear of failure to surrender</a:t>
                      </a:r>
                    </a:p>
                  </a:txBody>
                  <a:tcPr marL="0" marR="0" marT="0" marB="0" horzOverflow="overflow"/>
                </a:tc>
                <a:tc>
                  <a:txBody>
                    <a:bodyPr/>
                    <a:lstStyle/>
                    <a:p>
                      <a:pPr algn="just">
                        <a:lnSpc>
                          <a:spcPct val="115000"/>
                        </a:lnSpc>
                        <a:defRPr sz="1800"/>
                      </a:pPr>
                      <a:r>
                        <a:rPr sz="1200">
                          <a:sym typeface="Lucida Sans Unicode"/>
                        </a:rPr>
                        <a:t>9</a:t>
                      </a:r>
                    </a:p>
                  </a:txBody>
                  <a:tcPr marL="0" marR="0" marT="0" marB="0" horzOverflow="overflow"/>
                </a:tc>
                <a:tc>
                  <a:txBody>
                    <a:bodyPr/>
                    <a:lstStyle/>
                    <a:p>
                      <a:pPr algn="just">
                        <a:lnSpc>
                          <a:spcPct val="115000"/>
                        </a:lnSpc>
                        <a:defRPr sz="1800"/>
                      </a:pPr>
                      <a:r>
                        <a:rPr sz="1200">
                          <a:sym typeface="Lucida Sans Unicode"/>
                        </a:rPr>
                        <a:t>26.47</a:t>
                      </a:r>
                    </a:p>
                  </a:txBody>
                  <a:tcPr marL="0" marR="0" marT="0" marB="0" horzOverflow="overflow"/>
                </a:tc>
              </a:tr>
              <a:tr h="606880">
                <a:tc>
                  <a:txBody>
                    <a:bodyPr/>
                    <a:lstStyle/>
                    <a:p>
                      <a:pPr algn="just">
                        <a:lnSpc>
                          <a:spcPct val="115000"/>
                        </a:lnSpc>
                        <a:defRPr sz="1800" b="0">
                          <a:solidFill>
                            <a:srgbClr val="000000"/>
                          </a:solidFill>
                        </a:defRPr>
                      </a:pPr>
                      <a:r>
                        <a:rPr sz="1200" b="1">
                          <a:solidFill>
                            <a:srgbClr val="FFFFFF"/>
                          </a:solidFill>
                          <a:sym typeface="Lucida Sans Unicode"/>
                        </a:rPr>
                        <a:t>Likelihood of offending on bail</a:t>
                      </a:r>
                    </a:p>
                  </a:txBody>
                  <a:tcPr marL="0" marR="0" marT="0" marB="0" horzOverflow="overflow"/>
                </a:tc>
                <a:tc>
                  <a:txBody>
                    <a:bodyPr/>
                    <a:lstStyle/>
                    <a:p>
                      <a:pPr algn="just">
                        <a:lnSpc>
                          <a:spcPct val="115000"/>
                        </a:lnSpc>
                        <a:defRPr sz="1800"/>
                      </a:pPr>
                      <a:r>
                        <a:rPr sz="1200">
                          <a:sym typeface="Lucida Sans Unicode"/>
                        </a:rPr>
                        <a:t>15</a:t>
                      </a:r>
                    </a:p>
                  </a:txBody>
                  <a:tcPr marL="0" marR="0" marT="0" marB="0" horzOverflow="overflow"/>
                </a:tc>
                <a:tc>
                  <a:txBody>
                    <a:bodyPr/>
                    <a:lstStyle/>
                    <a:p>
                      <a:pPr algn="just">
                        <a:lnSpc>
                          <a:spcPct val="115000"/>
                        </a:lnSpc>
                        <a:defRPr sz="1800"/>
                      </a:pPr>
                      <a:r>
                        <a:rPr sz="1200">
                          <a:sym typeface="Lucida Sans Unicode"/>
                        </a:rPr>
                        <a:t>44.12</a:t>
                      </a:r>
                    </a:p>
                  </a:txBody>
                  <a:tcPr marL="0" marR="0" marT="0" marB="0" horzOverflow="overflow"/>
                </a:tc>
              </a:tr>
              <a:tr h="606879">
                <a:tc>
                  <a:txBody>
                    <a:bodyPr/>
                    <a:lstStyle/>
                    <a:p>
                      <a:pPr algn="just">
                        <a:lnSpc>
                          <a:spcPct val="115000"/>
                        </a:lnSpc>
                        <a:defRPr sz="1800" b="0">
                          <a:solidFill>
                            <a:srgbClr val="000000"/>
                          </a:solidFill>
                        </a:defRPr>
                      </a:pPr>
                      <a:r>
                        <a:rPr sz="1200" b="1">
                          <a:solidFill>
                            <a:srgbClr val="FFFFFF"/>
                          </a:solidFill>
                          <a:sym typeface="Lucida Sans Unicode"/>
                        </a:rPr>
                        <a:t>Interference with witnesses/investigation</a:t>
                      </a:r>
                    </a:p>
                  </a:txBody>
                  <a:tcPr marL="0" marR="0" marT="0" marB="0" horzOverflow="overflow"/>
                </a:tc>
                <a:tc>
                  <a:txBody>
                    <a:bodyPr/>
                    <a:lstStyle/>
                    <a:p>
                      <a:pPr algn="just">
                        <a:lnSpc>
                          <a:spcPct val="115000"/>
                        </a:lnSpc>
                        <a:defRPr sz="1800"/>
                      </a:pPr>
                      <a:r>
                        <a:rPr sz="1200">
                          <a:sym typeface="Lucida Sans Unicode"/>
                        </a:rPr>
                        <a:t>2</a:t>
                      </a:r>
                    </a:p>
                  </a:txBody>
                  <a:tcPr marL="0" marR="0" marT="0" marB="0" horzOverflow="overflow"/>
                </a:tc>
                <a:tc>
                  <a:txBody>
                    <a:bodyPr/>
                    <a:lstStyle/>
                    <a:p>
                      <a:pPr algn="just">
                        <a:lnSpc>
                          <a:spcPct val="115000"/>
                        </a:lnSpc>
                        <a:defRPr sz="1800"/>
                      </a:pPr>
                      <a:r>
                        <a:rPr sz="1200">
                          <a:sym typeface="Lucida Sans Unicode"/>
                        </a:rPr>
                        <a:t>5.88</a:t>
                      </a:r>
                    </a:p>
                  </a:txBody>
                  <a:tcPr marL="0" marR="0" marT="0" marB="0" horzOverflow="overflow"/>
                </a:tc>
              </a:tr>
              <a:tr h="298410">
                <a:tc>
                  <a:txBody>
                    <a:bodyPr/>
                    <a:lstStyle/>
                    <a:p>
                      <a:pPr algn="just">
                        <a:lnSpc>
                          <a:spcPct val="115000"/>
                        </a:lnSpc>
                        <a:defRPr sz="1800" b="0">
                          <a:solidFill>
                            <a:srgbClr val="000000"/>
                          </a:solidFill>
                        </a:defRPr>
                      </a:pPr>
                      <a:r>
                        <a:rPr sz="1200" b="1">
                          <a:solidFill>
                            <a:srgbClr val="FFFFFF"/>
                          </a:solidFill>
                          <a:sym typeface="Lucida Sans Unicode"/>
                        </a:rPr>
                        <a:t>Other</a:t>
                      </a:r>
                    </a:p>
                  </a:txBody>
                  <a:tcPr marL="0" marR="0" marT="0" marB="0" horzOverflow="overflow"/>
                </a:tc>
                <a:tc>
                  <a:txBody>
                    <a:bodyPr/>
                    <a:lstStyle/>
                    <a:p>
                      <a:pPr algn="just">
                        <a:lnSpc>
                          <a:spcPct val="115000"/>
                        </a:lnSpc>
                        <a:defRPr sz="1800"/>
                      </a:pPr>
                      <a:r>
                        <a:rPr sz="1200">
                          <a:sym typeface="Lucida Sans Unicode"/>
                        </a:rPr>
                        <a:t>8</a:t>
                      </a:r>
                    </a:p>
                  </a:txBody>
                  <a:tcPr marL="0" marR="0" marT="0" marB="0" horzOverflow="overflow"/>
                </a:tc>
                <a:tc>
                  <a:txBody>
                    <a:bodyPr/>
                    <a:lstStyle/>
                    <a:p>
                      <a:pPr algn="just">
                        <a:lnSpc>
                          <a:spcPct val="115000"/>
                        </a:lnSpc>
                        <a:defRPr sz="1800"/>
                      </a:pPr>
                      <a:r>
                        <a:rPr sz="1200">
                          <a:sym typeface="Lucida Sans Unicode"/>
                        </a:rPr>
                        <a:t>23.53</a:t>
                      </a:r>
                    </a:p>
                  </a:txBody>
                  <a:tcPr marL="0" marR="0" marT="0" marB="0" horzOverflow="overflow"/>
                </a:tc>
              </a:tr>
              <a:tr h="606879">
                <a:tc>
                  <a:txBody>
                    <a:bodyPr/>
                    <a:lstStyle/>
                    <a:p>
                      <a:pPr algn="just">
                        <a:lnSpc>
                          <a:spcPct val="115000"/>
                        </a:lnSpc>
                        <a:defRPr sz="1800" b="0">
                          <a:solidFill>
                            <a:srgbClr val="000000"/>
                          </a:solidFill>
                        </a:defRPr>
                      </a:pPr>
                      <a:r>
                        <a:rPr sz="1200" b="1">
                          <a:solidFill>
                            <a:srgbClr val="FFFFFF"/>
                          </a:solidFill>
                          <a:sym typeface="Lucida Sans Unicode"/>
                        </a:rPr>
                        <a:t>Total number of grounds</a:t>
                      </a:r>
                    </a:p>
                  </a:txBody>
                  <a:tcPr marL="0" marR="0" marT="0" marB="0" horzOverflow="overflow"/>
                </a:tc>
                <a:tc>
                  <a:txBody>
                    <a:bodyPr/>
                    <a:lstStyle/>
                    <a:p>
                      <a:pPr algn="just">
                        <a:lnSpc>
                          <a:spcPct val="115000"/>
                        </a:lnSpc>
                        <a:defRPr sz="1800"/>
                      </a:pPr>
                      <a:r>
                        <a:rPr sz="1200">
                          <a:sym typeface="Lucida Sans Unicode"/>
                        </a:rPr>
                        <a:t>34</a:t>
                      </a:r>
                    </a:p>
                  </a:txBody>
                  <a:tcPr marL="0" marR="0" marT="0" marB="0" horzOverflow="overflow"/>
                </a:tc>
                <a:tc>
                  <a:txBody>
                    <a:bodyPr/>
                    <a:lstStyle/>
                    <a:p>
                      <a:pPr algn="just">
                        <a:lnSpc>
                          <a:spcPct val="115000"/>
                        </a:lnSpc>
                        <a:defRPr sz="1800"/>
                      </a:pPr>
                      <a:r>
                        <a:rPr sz="1200">
                          <a:sym typeface="Lucida Sans Unicode"/>
                        </a:rPr>
                        <a:t>100.00</a:t>
                      </a:r>
                    </a:p>
                  </a:txBody>
                  <a:tcPr marL="0" marR="0" marT="0" marB="0" horzOverflow="overflow"/>
                </a:tc>
              </a:tr>
            </a:tbl>
          </a:graphicData>
        </a:graphic>
      </p:graphicFrame>
      <p:sp>
        <p:nvSpPr>
          <p:cNvPr id="190" name="Shape 190"/>
          <p:cNvSpPr>
            <a:spLocks noGrp="1"/>
          </p:cNvSpPr>
          <p:nvPr>
            <p:ph type="sldNum" sz="quarter" idx="2"/>
          </p:nvPr>
        </p:nvSpPr>
        <p:spPr>
          <a:xfrm>
            <a:off x="8838260" y="6546083"/>
            <a:ext cx="174773" cy="226986"/>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9</a:t>
            </a:fld>
            <a:endParaRPr/>
          </a:p>
        </p:txBody>
      </p:sp>
      <p:sp>
        <p:nvSpPr>
          <p:cNvPr id="191" name="Shape 191"/>
          <p:cNvSpPr>
            <a:spLocks noGrp="1"/>
          </p:cNvSpPr>
          <p:nvPr>
            <p:ph type="title"/>
          </p:nvPr>
        </p:nvSpPr>
        <p:spPr>
          <a:prstGeom prst="rect">
            <a:avLst/>
          </a:prstGeom>
        </p:spPr>
        <p:txBody>
          <a:bodyPr/>
          <a:lstStyle/>
          <a:p>
            <a:r>
              <a:t>Grounds for imposing PTD</a:t>
            </a:r>
          </a:p>
        </p:txBody>
      </p:sp>
      <p:sp>
        <p:nvSpPr>
          <p:cNvPr id="192" name="Shape 192"/>
          <p:cNvSpPr/>
          <p:nvPr/>
        </p:nvSpPr>
        <p:spPr>
          <a:xfrm>
            <a:off x="899592" y="1648251"/>
            <a:ext cx="3312369" cy="61985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just">
              <a:defRPr sz="1200" b="1" i="1">
                <a:latin typeface="+mn-lt"/>
                <a:ea typeface="+mn-ea"/>
                <a:cs typeface="+mn-cs"/>
                <a:sym typeface="Arial"/>
              </a:defRPr>
            </a:pPr>
            <a:r>
              <a:t>Table 24</a:t>
            </a:r>
            <a:endParaRPr sz="900"/>
          </a:p>
          <a:p>
            <a:pPr algn="just">
              <a:defRPr sz="1200" b="1" i="1">
                <a:latin typeface="+mn-lt"/>
                <a:ea typeface="+mn-ea"/>
                <a:cs typeface="+mn-cs"/>
                <a:sym typeface="Arial"/>
              </a:defRPr>
            </a:pPr>
            <a:r>
              <a:t>Grounds for imposing pre-trial detention</a:t>
            </a:r>
            <a:endParaRPr sz="900"/>
          </a:p>
          <a:p>
            <a:pPr algn="just">
              <a:defRPr sz="1200" b="1" i="1">
                <a:latin typeface="+mn-lt"/>
                <a:ea typeface="+mn-ea"/>
                <a:cs typeface="+mn-cs"/>
                <a:sym typeface="Arial"/>
              </a:defRPr>
            </a:pPr>
            <a:r>
              <a:t>Case-file review data</a:t>
            </a:r>
          </a:p>
        </p:txBody>
      </p:sp>
    </p:spTree>
  </p:cSld>
  <p:clrMapOvr>
    <a:masterClrMapping/>
  </p:clrMapOvr>
  <mc:AlternateContent xmlns:mc="http://schemas.openxmlformats.org/markup-compatibility/2006" xmlns:p14="http://schemas.microsoft.com/office/powerpoint/2010/main">
    <mc:Choice Requires="p14">
      <p:transition spd="slow">
        <p:wipe dir="r"/>
      </p:transition>
    </mc:Choice>
    <mc:Fallback xmlns="">
      <p:transition spd="med">
        <p:fade/>
      </p:transition>
    </mc:Fallback>
  </mc:AlternateContent>
</p:sld>
</file>

<file path=ppt/theme/theme1.xml><?xml version="1.0" encoding="utf-8"?>
<a:theme xmlns:a="http://schemas.openxmlformats.org/drawingml/2006/main" name="Concourse">
  <a:themeElements>
    <a:clrScheme name="Concourse">
      <a:dk1>
        <a:srgbClr val="000000"/>
      </a:dk1>
      <a:lt1>
        <a:srgbClr val="FFFFFF"/>
      </a:lt1>
      <a:dk2>
        <a:srgbClr val="A7A7A7"/>
      </a:dk2>
      <a:lt2>
        <a:srgbClr val="535353"/>
      </a:lt2>
      <a:accent1>
        <a:srgbClr val="2DA2BF"/>
      </a:accent1>
      <a:accent2>
        <a:srgbClr val="DA1F28"/>
      </a:accent2>
      <a:accent3>
        <a:srgbClr val="EB641B"/>
      </a:accent3>
      <a:accent4>
        <a:srgbClr val="39639D"/>
      </a:accent4>
      <a:accent5>
        <a:srgbClr val="474B78"/>
      </a:accent5>
      <a:accent6>
        <a:srgbClr val="7D3C4A"/>
      </a:accent6>
      <a:hlink>
        <a:srgbClr val="0000FF"/>
      </a:hlink>
      <a:folHlink>
        <a:srgbClr val="FF00FF"/>
      </a:folHlink>
    </a:clrScheme>
    <a:fontScheme name="Concourse">
      <a:majorFont>
        <a:latin typeface="Helvetica"/>
        <a:ea typeface="Helvetica"/>
        <a:cs typeface="Helvetica"/>
      </a:majorFont>
      <a:minorFont>
        <a:latin typeface="Arial"/>
        <a:ea typeface="Arial"/>
        <a:cs typeface="Arial"/>
      </a:minorFont>
    </a:fontScheme>
    <a:fmtScheme name="Concours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54999" cap="flat">
          <a:solidFill>
            <a:schemeClr val="accent1"/>
          </a:solidFill>
          <a:prstDash val="solid"/>
          <a:round/>
        </a:ln>
        <a:effectLst>
          <a:outerShdw blurRad="50800" dist="381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Lucida Sans Unicode"/>
            <a:ea typeface="Lucida Sans Unicode"/>
            <a:cs typeface="Lucida Sans Unicode"/>
            <a:sym typeface="Lucida Sans Unicod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54999" cap="flat">
          <a:solidFill>
            <a:schemeClr val="accent1"/>
          </a:solidFill>
          <a:prstDash val="solid"/>
          <a:round/>
        </a:ln>
        <a:effectLst>
          <a:outerShdw blurRad="50800" dist="381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Lucida Sans Unicode"/>
            <a:ea typeface="Lucida Sans Unicode"/>
            <a:cs typeface="Lucida Sans Unicode"/>
            <a:sym typeface="Lucida Sans Unicod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oncourse">
  <a:themeElements>
    <a:clrScheme name="Concourse">
      <a:dk1>
        <a:srgbClr val="000000"/>
      </a:dk1>
      <a:lt1>
        <a:srgbClr val="FFFFFF"/>
      </a:lt1>
      <a:dk2>
        <a:srgbClr val="A7A7A7"/>
      </a:dk2>
      <a:lt2>
        <a:srgbClr val="535353"/>
      </a:lt2>
      <a:accent1>
        <a:srgbClr val="2DA2BF"/>
      </a:accent1>
      <a:accent2>
        <a:srgbClr val="DA1F28"/>
      </a:accent2>
      <a:accent3>
        <a:srgbClr val="EB641B"/>
      </a:accent3>
      <a:accent4>
        <a:srgbClr val="39639D"/>
      </a:accent4>
      <a:accent5>
        <a:srgbClr val="474B78"/>
      </a:accent5>
      <a:accent6>
        <a:srgbClr val="7D3C4A"/>
      </a:accent6>
      <a:hlink>
        <a:srgbClr val="0000FF"/>
      </a:hlink>
      <a:folHlink>
        <a:srgbClr val="FF00FF"/>
      </a:folHlink>
    </a:clrScheme>
    <a:fontScheme name="Concourse">
      <a:majorFont>
        <a:latin typeface="Helvetica"/>
        <a:ea typeface="Helvetica"/>
        <a:cs typeface="Helvetica"/>
      </a:majorFont>
      <a:minorFont>
        <a:latin typeface="Arial"/>
        <a:ea typeface="Arial"/>
        <a:cs typeface="Arial"/>
      </a:minorFont>
    </a:fontScheme>
    <a:fmtScheme name="Concours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54999" cap="flat">
          <a:solidFill>
            <a:schemeClr val="accent1"/>
          </a:solidFill>
          <a:prstDash val="solid"/>
          <a:round/>
        </a:ln>
        <a:effectLst>
          <a:outerShdw blurRad="50800" dist="381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Lucida Sans Unicode"/>
            <a:ea typeface="Lucida Sans Unicode"/>
            <a:cs typeface="Lucida Sans Unicode"/>
            <a:sym typeface="Lucida Sans Unicod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54999" cap="flat">
          <a:solidFill>
            <a:schemeClr val="accent1"/>
          </a:solidFill>
          <a:prstDash val="solid"/>
          <a:round/>
        </a:ln>
        <a:effectLst>
          <a:outerShdw blurRad="50800" dist="381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Lucida Sans Unicode"/>
            <a:ea typeface="Lucida Sans Unicode"/>
            <a:cs typeface="Lucida Sans Unicode"/>
            <a:sym typeface="Lucida Sans Unicod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3921</Words>
  <Application>Microsoft Office PowerPoint</Application>
  <PresentationFormat>On-screen Show (4:3)</PresentationFormat>
  <Paragraphs>394</Paragraphs>
  <Slides>19</Slides>
  <Notes>16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The Practice of Pre-trial Detention in England and Wales</vt:lpstr>
      <vt:lpstr>Regulation of Pre-trial Detention</vt:lpstr>
      <vt:lpstr>Regulation of Pre-trial Detention</vt:lpstr>
      <vt:lpstr>What was known from previous research</vt:lpstr>
      <vt:lpstr>The process of PTD decision-making</vt:lpstr>
      <vt:lpstr>Prosecution ‘success rate’</vt:lpstr>
      <vt:lpstr>Time taken by prosecution and defence</vt:lpstr>
      <vt:lpstr>Substance of PTD decisions</vt:lpstr>
      <vt:lpstr>Grounds for imposing PTD</vt:lpstr>
      <vt:lpstr>Reasoning for PTD decision</vt:lpstr>
      <vt:lpstr>Alternatives to PTD</vt:lpstr>
      <vt:lpstr>Review of PTD decisions</vt:lpstr>
      <vt:lpstr>Reversal of burden of persuasion?</vt:lpstr>
      <vt:lpstr>Outcomes</vt:lpstr>
      <vt:lpstr>Conclusions and Recommendations</vt:lpstr>
      <vt:lpstr>Conclusions and Recommendations</vt:lpstr>
      <vt:lpstr>The information deficit</vt:lpstr>
      <vt:lpstr>The Criminal Procedure Rules Committee - new rules under consideration</vt:lpstr>
      <vt:lpstr>The cost of unnecessary pre-trial detention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Practice of Pre-trial Detention in England and Wales</dc:title>
  <dc:creator>Ed Lloyd-Cape</dc:creator>
  <cp:lastModifiedBy>Lloyd-Cape</cp:lastModifiedBy>
  <cp:revision>1</cp:revision>
  <dcterms:modified xsi:type="dcterms:W3CDTF">2016-10-04T13:02:26Z</dcterms:modified>
</cp:coreProperties>
</file>