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58" r:id="rId4"/>
    <p:sldId id="260" r:id="rId5"/>
    <p:sldId id="261" r:id="rId6"/>
    <p:sldId id="262" r:id="rId7"/>
    <p:sldId id="263" r:id="rId8"/>
    <p:sldId id="264" r:id="rId9"/>
    <p:sldId id="265" r:id="rId10"/>
    <p:sldId id="259"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0DF2F4-55CE-4E3C-8A74-ADF7DACF3B27}" v="3" dt="2022-12-05T09:03:01.9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84B73-18BE-4F25-B8FA-D3BA83032E1B}" type="datetimeFigureOut">
              <a:rPr lang="en-GB" smtClean="0"/>
              <a:t>05/12/2022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8A89C-0D36-47C4-A61C-5584E78BC4F9}" type="slidenum">
              <a:rPr lang="en-GB" smtClean="0"/>
              <a:t>‹#›</a:t>
            </a:fld>
            <a:endParaRPr lang="en-GB"/>
          </a:p>
        </p:txBody>
      </p:sp>
    </p:spTree>
    <p:extLst>
      <p:ext uri="{BB962C8B-B14F-4D97-AF65-F5344CB8AC3E}">
        <p14:creationId xmlns:p14="http://schemas.microsoft.com/office/powerpoint/2010/main" val="377615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104974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333262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197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294852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525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2437782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1241953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118283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384767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06B55-48A1-44D3-A2E1-C045161ACB3E}"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289697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806B55-48A1-44D3-A2E1-C045161ACB3E}"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408728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806B55-48A1-44D3-A2E1-C045161ACB3E}" type="datetimeFigureOut">
              <a:rPr lang="en-GB" smtClean="0"/>
              <a:t>05/12/2022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152875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806B55-48A1-44D3-A2E1-C045161ACB3E}" type="datetimeFigureOut">
              <a:rPr lang="en-GB" smtClean="0"/>
              <a:t>05/12/2022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320294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06B55-48A1-44D3-A2E1-C045161ACB3E}" type="datetimeFigureOut">
              <a:rPr lang="en-GB" smtClean="0"/>
              <a:t>05/12/2022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80895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06B55-48A1-44D3-A2E1-C045161ACB3E}"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46CD-0D73-4CB2-BA6B-13F67182C3EE}" type="slidenum">
              <a:rPr lang="en-GB" smtClean="0"/>
              <a:t>‹#›</a:t>
            </a:fld>
            <a:endParaRPr lang="en-GB"/>
          </a:p>
        </p:txBody>
      </p:sp>
    </p:spTree>
    <p:extLst>
      <p:ext uri="{BB962C8B-B14F-4D97-AF65-F5344CB8AC3E}">
        <p14:creationId xmlns:p14="http://schemas.microsoft.com/office/powerpoint/2010/main" val="226860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46CD-0D73-4CB2-BA6B-13F67182C3EE}" type="slidenum">
              <a:rPr lang="en-GB" smtClean="0"/>
              <a:t>‹#›</a:t>
            </a:fld>
            <a:endParaRPr lang="en-GB"/>
          </a:p>
        </p:txBody>
      </p:sp>
      <p:sp>
        <p:nvSpPr>
          <p:cNvPr id="5" name="Date Placeholder 4"/>
          <p:cNvSpPr>
            <a:spLocks noGrp="1"/>
          </p:cNvSpPr>
          <p:nvPr>
            <p:ph type="dt" sz="half" idx="10"/>
          </p:nvPr>
        </p:nvSpPr>
        <p:spPr/>
        <p:txBody>
          <a:bodyPr/>
          <a:lstStyle/>
          <a:p>
            <a:fld id="{5D806B55-48A1-44D3-A2E1-C045161ACB3E}" type="datetimeFigureOut">
              <a:rPr lang="en-GB" smtClean="0"/>
              <a:t>05/12/2022</a:t>
            </a:fld>
            <a:endParaRPr lang="en-GB"/>
          </a:p>
        </p:txBody>
      </p:sp>
    </p:spTree>
    <p:extLst>
      <p:ext uri="{BB962C8B-B14F-4D97-AF65-F5344CB8AC3E}">
        <p14:creationId xmlns:p14="http://schemas.microsoft.com/office/powerpoint/2010/main" val="255771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806B55-48A1-44D3-A2E1-C045161ACB3E}" type="datetimeFigureOut">
              <a:rPr lang="en-GB" smtClean="0"/>
              <a:t>05/12/2022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7446CD-0D73-4CB2-BA6B-13F67182C3EE}" type="slidenum">
              <a:rPr lang="en-GB" smtClean="0"/>
              <a:t>‹#›</a:t>
            </a:fld>
            <a:endParaRPr lang="en-GB"/>
          </a:p>
        </p:txBody>
      </p:sp>
    </p:spTree>
    <p:extLst>
      <p:ext uri="{BB962C8B-B14F-4D97-AF65-F5344CB8AC3E}">
        <p14:creationId xmlns:p14="http://schemas.microsoft.com/office/powerpoint/2010/main" val="10691418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4DDF2-5095-59E6-BC7A-2314052B816E}"/>
              </a:ext>
            </a:extLst>
          </p:cNvPr>
          <p:cNvSpPr>
            <a:spLocks noGrp="1"/>
          </p:cNvSpPr>
          <p:nvPr>
            <p:ph type="ctrTitle"/>
          </p:nvPr>
        </p:nvSpPr>
        <p:spPr/>
        <p:txBody>
          <a:bodyPr>
            <a:normAutofit/>
          </a:bodyPr>
          <a:lstStyle/>
          <a:p>
            <a:r>
              <a:rPr lang="en-GB" sz="4000" dirty="0"/>
              <a:t>What’s new in economic crime and asset recovery?</a:t>
            </a:r>
          </a:p>
        </p:txBody>
      </p:sp>
      <p:sp>
        <p:nvSpPr>
          <p:cNvPr id="3" name="Subtitle 2">
            <a:extLst>
              <a:ext uri="{FF2B5EF4-FFF2-40B4-BE49-F238E27FC236}">
                <a16:creationId xmlns:a16="http://schemas.microsoft.com/office/drawing/2014/main" id="{B2CCF87C-8E23-718C-2490-91F67AFC358E}"/>
              </a:ext>
            </a:extLst>
          </p:cNvPr>
          <p:cNvSpPr>
            <a:spLocks noGrp="1"/>
          </p:cNvSpPr>
          <p:nvPr>
            <p:ph type="subTitle" idx="1"/>
          </p:nvPr>
        </p:nvSpPr>
        <p:spPr/>
        <p:txBody>
          <a:bodyPr>
            <a:normAutofit fontScale="92500"/>
          </a:bodyPr>
          <a:lstStyle/>
          <a:p>
            <a:r>
              <a:rPr lang="en-GB" dirty="0"/>
              <a:t>David Bacon, Senior Editor, Practical Law Business Crime and Investigations</a:t>
            </a:r>
          </a:p>
          <a:p>
            <a:r>
              <a:rPr lang="en-GB" dirty="0"/>
              <a:t>Presentation to the Institute of Advanced Legal Studies – 6 December 2022</a:t>
            </a:r>
          </a:p>
          <a:p>
            <a:endParaRPr lang="en-GB" dirty="0"/>
          </a:p>
        </p:txBody>
      </p:sp>
    </p:spTree>
    <p:extLst>
      <p:ext uri="{BB962C8B-B14F-4D97-AF65-F5344CB8AC3E}">
        <p14:creationId xmlns:p14="http://schemas.microsoft.com/office/powerpoint/2010/main" val="177258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669-0C1C-B866-31FD-7B1CED538911}"/>
              </a:ext>
            </a:extLst>
          </p:cNvPr>
          <p:cNvSpPr>
            <a:spLocks noGrp="1"/>
          </p:cNvSpPr>
          <p:nvPr>
            <p:ph type="title"/>
          </p:nvPr>
        </p:nvSpPr>
        <p:spPr/>
        <p:txBody>
          <a:bodyPr/>
          <a:lstStyle/>
          <a:p>
            <a:r>
              <a:rPr lang="en-US" dirty="0"/>
              <a:t>Economic Crime and Corporate Transparency Bill</a:t>
            </a:r>
            <a:endParaRPr lang="en-GB" dirty="0"/>
          </a:p>
        </p:txBody>
      </p:sp>
      <p:sp>
        <p:nvSpPr>
          <p:cNvPr id="3" name="Content Placeholder 2">
            <a:extLst>
              <a:ext uri="{FF2B5EF4-FFF2-40B4-BE49-F238E27FC236}">
                <a16:creationId xmlns:a16="http://schemas.microsoft.com/office/drawing/2014/main" id="{88E55ED8-4415-AC31-110C-83797D66EBE0}"/>
              </a:ext>
            </a:extLst>
          </p:cNvPr>
          <p:cNvSpPr>
            <a:spLocks noGrp="1"/>
          </p:cNvSpPr>
          <p:nvPr>
            <p:ph idx="1"/>
          </p:nvPr>
        </p:nvSpPr>
        <p:spPr/>
        <p:txBody>
          <a:bodyPr/>
          <a:lstStyle/>
          <a:p>
            <a:pPr marL="0" indent="0">
              <a:buNone/>
            </a:pPr>
            <a:r>
              <a:rPr lang="en-US" dirty="0"/>
              <a:t>Original Bill focused on three issues:</a:t>
            </a:r>
          </a:p>
          <a:p>
            <a:r>
              <a:rPr lang="en-US" dirty="0"/>
              <a:t>Companies House reforms. </a:t>
            </a:r>
          </a:p>
          <a:p>
            <a:r>
              <a:rPr lang="en-US" dirty="0"/>
              <a:t>Reforms to the </a:t>
            </a:r>
            <a:r>
              <a:rPr lang="en-US" dirty="0" err="1"/>
              <a:t>Defence</a:t>
            </a:r>
            <a:r>
              <a:rPr lang="en-US" dirty="0"/>
              <a:t> against money laundering (DAML) procedure under POCA. </a:t>
            </a:r>
          </a:p>
          <a:p>
            <a:r>
              <a:rPr lang="en-US" dirty="0"/>
              <a:t>Additional investigations powers for SFO and SRA. </a:t>
            </a:r>
          </a:p>
          <a:p>
            <a:pPr marL="0" indent="0">
              <a:buNone/>
            </a:pPr>
            <a:r>
              <a:rPr lang="en-US" dirty="0"/>
              <a:t>The Bill is still at committee stage. </a:t>
            </a:r>
          </a:p>
          <a:p>
            <a:pPr marL="0" indent="0">
              <a:buNone/>
            </a:pPr>
            <a:r>
              <a:rPr lang="en-US" dirty="0"/>
              <a:t>Amendments put forward include failure to prevent economic crime offence and reforms to the identification principle. </a:t>
            </a:r>
            <a:endParaRPr lang="en-GB" dirty="0"/>
          </a:p>
        </p:txBody>
      </p:sp>
    </p:spTree>
    <p:extLst>
      <p:ext uri="{BB962C8B-B14F-4D97-AF65-F5344CB8AC3E}">
        <p14:creationId xmlns:p14="http://schemas.microsoft.com/office/powerpoint/2010/main" val="36201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F8F63-5B76-E4BF-26F8-FA8E0E7B6317}"/>
              </a:ext>
            </a:extLst>
          </p:cNvPr>
          <p:cNvSpPr>
            <a:spLocks noGrp="1"/>
          </p:cNvSpPr>
          <p:nvPr>
            <p:ph type="title"/>
          </p:nvPr>
        </p:nvSpPr>
        <p:spPr/>
        <p:txBody>
          <a:bodyPr/>
          <a:lstStyle/>
          <a:p>
            <a:r>
              <a:rPr lang="en-GB" dirty="0"/>
              <a:t>Companies House reform</a:t>
            </a:r>
          </a:p>
        </p:txBody>
      </p:sp>
      <p:sp>
        <p:nvSpPr>
          <p:cNvPr id="3" name="Content Placeholder 2">
            <a:extLst>
              <a:ext uri="{FF2B5EF4-FFF2-40B4-BE49-F238E27FC236}">
                <a16:creationId xmlns:a16="http://schemas.microsoft.com/office/drawing/2014/main" id="{628E5FBE-6D4C-D1E8-F8CA-78F41992A932}"/>
              </a:ext>
            </a:extLst>
          </p:cNvPr>
          <p:cNvSpPr>
            <a:spLocks noGrp="1"/>
          </p:cNvSpPr>
          <p:nvPr>
            <p:ph idx="1"/>
          </p:nvPr>
        </p:nvSpPr>
        <p:spPr/>
        <p:txBody>
          <a:bodyPr/>
          <a:lstStyle/>
          <a:p>
            <a:pPr marL="0" indent="0">
              <a:buNone/>
            </a:pPr>
            <a:r>
              <a:rPr lang="en-US" dirty="0"/>
              <a:t>“The domestic version of the March 2022 legislation”.</a:t>
            </a:r>
          </a:p>
          <a:p>
            <a:pPr marL="0" indent="0">
              <a:buNone/>
            </a:pPr>
            <a:r>
              <a:rPr lang="en-GB" dirty="0"/>
              <a:t>In summary, changing the role of Companies House from simply a register to a regulator, with powers to:</a:t>
            </a:r>
          </a:p>
          <a:p>
            <a:r>
              <a:rPr lang="en-GB" dirty="0"/>
              <a:t>Require the verification of directors and persons of significant control, backed by criminal penalties. </a:t>
            </a:r>
          </a:p>
          <a:p>
            <a:r>
              <a:rPr lang="en-GB" dirty="0"/>
              <a:t>Query inconsistent filings. </a:t>
            </a:r>
          </a:p>
          <a:p>
            <a:r>
              <a:rPr lang="en-GB" dirty="0"/>
              <a:t>Request further information from companies. </a:t>
            </a:r>
          </a:p>
          <a:p>
            <a:r>
              <a:rPr lang="en-GB" dirty="0"/>
              <a:t>Intervene when companies are suspected of being used for dishonest purposes. </a:t>
            </a:r>
          </a:p>
          <a:p>
            <a:r>
              <a:rPr lang="en-GB" dirty="0"/>
              <a:t>Impose civil penalties for breaches of relevant legislation. </a:t>
            </a:r>
          </a:p>
        </p:txBody>
      </p:sp>
    </p:spTree>
    <p:extLst>
      <p:ext uri="{BB962C8B-B14F-4D97-AF65-F5344CB8AC3E}">
        <p14:creationId xmlns:p14="http://schemas.microsoft.com/office/powerpoint/2010/main" val="229846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E9BFC-895C-B207-4739-396E5A7F0EB6}"/>
              </a:ext>
            </a:extLst>
          </p:cNvPr>
          <p:cNvSpPr>
            <a:spLocks noGrp="1"/>
          </p:cNvSpPr>
          <p:nvPr>
            <p:ph type="title"/>
          </p:nvPr>
        </p:nvSpPr>
        <p:spPr/>
        <p:txBody>
          <a:bodyPr/>
          <a:lstStyle/>
          <a:p>
            <a:r>
              <a:rPr lang="en-GB" dirty="0"/>
              <a:t>Reforms to defence against money laundering (DAML) SARs</a:t>
            </a:r>
          </a:p>
        </p:txBody>
      </p:sp>
      <p:sp>
        <p:nvSpPr>
          <p:cNvPr id="3" name="Content Placeholder 2">
            <a:extLst>
              <a:ext uri="{FF2B5EF4-FFF2-40B4-BE49-F238E27FC236}">
                <a16:creationId xmlns:a16="http://schemas.microsoft.com/office/drawing/2014/main" id="{0603060E-4254-DE04-ABE7-7FC8647E8DCB}"/>
              </a:ext>
            </a:extLst>
          </p:cNvPr>
          <p:cNvSpPr>
            <a:spLocks noGrp="1"/>
          </p:cNvSpPr>
          <p:nvPr>
            <p:ph idx="1"/>
          </p:nvPr>
        </p:nvSpPr>
        <p:spPr/>
        <p:txBody>
          <a:bodyPr>
            <a:normAutofit/>
          </a:bodyPr>
          <a:lstStyle/>
          <a:p>
            <a:r>
              <a:rPr lang="en-GB" sz="2000" dirty="0"/>
              <a:t>Proposals to remove the need for a DAML under section 335 of POCA to be made when sums under £1,000 are repaid on account closure. </a:t>
            </a:r>
          </a:p>
          <a:p>
            <a:r>
              <a:rPr lang="en-GB" sz="2000" dirty="0"/>
              <a:t>Exemptions for mixed property transactions. </a:t>
            </a:r>
          </a:p>
          <a:p>
            <a:r>
              <a:rPr lang="en-GB" sz="2000" dirty="0"/>
              <a:t>Proposals to enable disclosures to prevent, detect or investigate economic crime. (However, as currently drafted this only deals with a breach of confidentiality, not the Data Protection Act 2018.)</a:t>
            </a:r>
          </a:p>
          <a:p>
            <a:r>
              <a:rPr lang="en-GB" sz="2000" dirty="0"/>
              <a:t>Amendments to both civil and criminal recovery powers to enable the recovery of </a:t>
            </a:r>
            <a:r>
              <a:rPr lang="en-GB" sz="2000" dirty="0" err="1"/>
              <a:t>cryptoassets</a:t>
            </a:r>
            <a:r>
              <a:rPr lang="en-GB" sz="2000" dirty="0"/>
              <a:t>, including seizure, freezing, disposal and destruction. </a:t>
            </a:r>
          </a:p>
        </p:txBody>
      </p:sp>
    </p:spTree>
    <p:extLst>
      <p:ext uri="{BB962C8B-B14F-4D97-AF65-F5344CB8AC3E}">
        <p14:creationId xmlns:p14="http://schemas.microsoft.com/office/powerpoint/2010/main" val="3852335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57AA-3B1C-5F01-DDD4-74A3A45C245E}"/>
              </a:ext>
            </a:extLst>
          </p:cNvPr>
          <p:cNvSpPr>
            <a:spLocks noGrp="1"/>
          </p:cNvSpPr>
          <p:nvPr>
            <p:ph type="title"/>
          </p:nvPr>
        </p:nvSpPr>
        <p:spPr/>
        <p:txBody>
          <a:bodyPr/>
          <a:lstStyle/>
          <a:p>
            <a:r>
              <a:rPr lang="en-GB" dirty="0"/>
              <a:t>Investigation Powers </a:t>
            </a:r>
          </a:p>
        </p:txBody>
      </p:sp>
      <p:sp>
        <p:nvSpPr>
          <p:cNvPr id="3" name="Content Placeholder 2">
            <a:extLst>
              <a:ext uri="{FF2B5EF4-FFF2-40B4-BE49-F238E27FC236}">
                <a16:creationId xmlns:a16="http://schemas.microsoft.com/office/drawing/2014/main" id="{4965D31D-F430-A060-6938-16FB28D11BCD}"/>
              </a:ext>
            </a:extLst>
          </p:cNvPr>
          <p:cNvSpPr>
            <a:spLocks noGrp="1"/>
          </p:cNvSpPr>
          <p:nvPr>
            <p:ph idx="1"/>
          </p:nvPr>
        </p:nvSpPr>
        <p:spPr/>
        <p:txBody>
          <a:bodyPr>
            <a:normAutofit/>
          </a:bodyPr>
          <a:lstStyle/>
          <a:p>
            <a:r>
              <a:rPr lang="en-GB" sz="2400" dirty="0"/>
              <a:t>Allowing the SFO to use its section 2 CJA 1987 powers at a pre-investigation stage for fraud cases (currently restricted to overseas bribery). </a:t>
            </a:r>
          </a:p>
          <a:p>
            <a:r>
              <a:rPr lang="en-GB" sz="2400" dirty="0"/>
              <a:t>No statutory limits on the fines that can be imposed by the SRA. </a:t>
            </a:r>
          </a:p>
        </p:txBody>
      </p:sp>
    </p:spTree>
    <p:extLst>
      <p:ext uri="{BB962C8B-B14F-4D97-AF65-F5344CB8AC3E}">
        <p14:creationId xmlns:p14="http://schemas.microsoft.com/office/powerpoint/2010/main" val="290007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2302-5A71-29F5-AAAE-ECD6555EA8A3}"/>
              </a:ext>
            </a:extLst>
          </p:cNvPr>
          <p:cNvSpPr>
            <a:spLocks noGrp="1"/>
          </p:cNvSpPr>
          <p:nvPr>
            <p:ph type="title"/>
          </p:nvPr>
        </p:nvSpPr>
        <p:spPr/>
        <p:txBody>
          <a:bodyPr/>
          <a:lstStyle/>
          <a:p>
            <a:r>
              <a:rPr lang="en-GB" dirty="0"/>
              <a:t>Failure to prevent?</a:t>
            </a:r>
          </a:p>
        </p:txBody>
      </p:sp>
      <p:sp>
        <p:nvSpPr>
          <p:cNvPr id="3" name="Content Placeholder 2">
            <a:extLst>
              <a:ext uri="{FF2B5EF4-FFF2-40B4-BE49-F238E27FC236}">
                <a16:creationId xmlns:a16="http://schemas.microsoft.com/office/drawing/2014/main" id="{39A498E4-5F8D-361D-E73A-6FC8D52BC16D}"/>
              </a:ext>
            </a:extLst>
          </p:cNvPr>
          <p:cNvSpPr>
            <a:spLocks noGrp="1"/>
          </p:cNvSpPr>
          <p:nvPr>
            <p:ph idx="1"/>
          </p:nvPr>
        </p:nvSpPr>
        <p:spPr/>
        <p:txBody>
          <a:bodyPr>
            <a:noAutofit/>
          </a:bodyPr>
          <a:lstStyle/>
          <a:p>
            <a:pPr marL="0" indent="0">
              <a:buNone/>
            </a:pPr>
            <a:r>
              <a:rPr lang="en-GB" sz="2400" dirty="0"/>
              <a:t>A number of amendments have been proposed by Dame Margaret Hodge, including:</a:t>
            </a:r>
          </a:p>
          <a:p>
            <a:r>
              <a:rPr lang="en-GB" sz="2400" dirty="0"/>
              <a:t>A failure to prevent fraud, false accounting or money laundering offence. </a:t>
            </a:r>
          </a:p>
          <a:p>
            <a:r>
              <a:rPr lang="en-GB" sz="2400" dirty="0"/>
              <a:t>An Office for </a:t>
            </a:r>
            <a:r>
              <a:rPr lang="en-GB" sz="2400" dirty="0" err="1"/>
              <a:t>Whistleblowers</a:t>
            </a:r>
            <a:r>
              <a:rPr lang="en-GB" sz="2400" dirty="0"/>
              <a:t>. </a:t>
            </a:r>
          </a:p>
          <a:p>
            <a:r>
              <a:rPr lang="en-GB" sz="2400" dirty="0"/>
              <a:t>Reforms to the identification doctrine (a response to </a:t>
            </a:r>
            <a:r>
              <a:rPr lang="en-US" sz="2400" i="1" dirty="0"/>
              <a:t>SFO v Barclays PLC and another [2018] EWHC 3055 (QB)</a:t>
            </a:r>
            <a:r>
              <a:rPr lang="en-US" sz="2400" dirty="0"/>
              <a:t>). </a:t>
            </a:r>
            <a:endParaRPr lang="en-GB" sz="2400" dirty="0"/>
          </a:p>
          <a:p>
            <a:pPr marL="0" indent="0">
              <a:buNone/>
            </a:pPr>
            <a:r>
              <a:rPr lang="en-GB" sz="2400" dirty="0"/>
              <a:t>Unlikely to be part of the ECCT, but under discussion for some time. </a:t>
            </a:r>
          </a:p>
        </p:txBody>
      </p:sp>
    </p:spTree>
    <p:extLst>
      <p:ext uri="{BB962C8B-B14F-4D97-AF65-F5344CB8AC3E}">
        <p14:creationId xmlns:p14="http://schemas.microsoft.com/office/powerpoint/2010/main" val="369752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0DC4-227F-A1B1-AEFB-25EFB9A22F49}"/>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0028298B-3AD2-32B5-DDEF-37EAD7EE21D8}"/>
              </a:ext>
            </a:extLst>
          </p:cNvPr>
          <p:cNvSpPr>
            <a:spLocks noGrp="1"/>
          </p:cNvSpPr>
          <p:nvPr>
            <p:ph idx="1"/>
          </p:nvPr>
        </p:nvSpPr>
        <p:spPr/>
        <p:txBody>
          <a:bodyPr/>
          <a:lstStyle/>
          <a:p>
            <a:r>
              <a:rPr lang="en-GB" dirty="0"/>
              <a:t>Two significant pieces of legislation, which create the new company and property registration framework designed to increase transparency and make it more difficult for financial crime to operate in the UK. </a:t>
            </a:r>
          </a:p>
          <a:p>
            <a:r>
              <a:rPr lang="en-GB" dirty="0"/>
              <a:t>Amendments to existing legislation in order to make the investigation and prosecution of economic crime and asset recovery more efficient.</a:t>
            </a:r>
          </a:p>
          <a:p>
            <a:r>
              <a:rPr lang="en-GB" dirty="0"/>
              <a:t>Query – how effective, particularly without any funding guarantees and the current problems with the courts?</a:t>
            </a:r>
          </a:p>
          <a:p>
            <a:r>
              <a:rPr lang="en-GB" dirty="0"/>
              <a:t>Query 2 – is the legislation somewhat “rushed” through in response to international events?  </a:t>
            </a:r>
          </a:p>
        </p:txBody>
      </p:sp>
      <p:sp>
        <p:nvSpPr>
          <p:cNvPr id="4" name="Footer Placeholder 3">
            <a:extLst>
              <a:ext uri="{FF2B5EF4-FFF2-40B4-BE49-F238E27FC236}">
                <a16:creationId xmlns:a16="http://schemas.microsoft.com/office/drawing/2014/main" id="{05A1E85D-0932-6DB2-AE72-36FA185BFA70}"/>
              </a:ext>
            </a:extLst>
          </p:cNvPr>
          <p:cNvSpPr>
            <a:spLocks noGrp="1"/>
          </p:cNvSpPr>
          <p:nvPr>
            <p:ph type="ftr" sz="quarter" idx="11"/>
          </p:nvPr>
        </p:nvSpPr>
        <p:spPr/>
        <p:txBody>
          <a:bodyPr/>
          <a:lstStyle/>
          <a:p>
            <a:r>
              <a:rPr lang="en-US"/>
              <a:t>David Bacon, Senior Editor, Practical Law Business Crime and Investigations</a:t>
            </a:r>
            <a:endParaRPr lang="en-GB"/>
          </a:p>
        </p:txBody>
      </p:sp>
    </p:spTree>
    <p:extLst>
      <p:ext uri="{BB962C8B-B14F-4D97-AF65-F5344CB8AC3E}">
        <p14:creationId xmlns:p14="http://schemas.microsoft.com/office/powerpoint/2010/main" val="218216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FCA3-3F2B-D10B-1EDE-9FDFB22EAD14}"/>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F8D53AF3-A898-E5C1-A53D-0E9984945156}"/>
              </a:ext>
            </a:extLst>
          </p:cNvPr>
          <p:cNvSpPr>
            <a:spLocks noGrp="1"/>
          </p:cNvSpPr>
          <p:nvPr>
            <p:ph idx="1"/>
          </p:nvPr>
        </p:nvSpPr>
        <p:spPr/>
        <p:txBody>
          <a:bodyPr>
            <a:normAutofit/>
          </a:bodyPr>
          <a:lstStyle/>
          <a:p>
            <a:pPr marL="0" indent="0">
              <a:buNone/>
            </a:pPr>
            <a:r>
              <a:rPr lang="en-GB" sz="3600" dirty="0"/>
              <a:t>Two significant pieces of economic crime legislation in 2022:</a:t>
            </a:r>
          </a:p>
          <a:p>
            <a:r>
              <a:rPr lang="en-US" sz="3600" dirty="0"/>
              <a:t>Economic Crime (Transparency and Enforcement) Act 2022. </a:t>
            </a:r>
          </a:p>
          <a:p>
            <a:r>
              <a:rPr lang="en-US" sz="3600" dirty="0"/>
              <a:t>Economic Crime and Corporate Transparency Bill. </a:t>
            </a:r>
            <a:endParaRPr lang="en-GB" sz="3600" dirty="0"/>
          </a:p>
        </p:txBody>
      </p:sp>
    </p:spTree>
    <p:extLst>
      <p:ext uri="{BB962C8B-B14F-4D97-AF65-F5344CB8AC3E}">
        <p14:creationId xmlns:p14="http://schemas.microsoft.com/office/powerpoint/2010/main" val="150163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BEF0-603B-2BFF-C5B5-5D180F7B47FB}"/>
              </a:ext>
            </a:extLst>
          </p:cNvPr>
          <p:cNvSpPr>
            <a:spLocks noGrp="1"/>
          </p:cNvSpPr>
          <p:nvPr>
            <p:ph type="title"/>
          </p:nvPr>
        </p:nvSpPr>
        <p:spPr/>
        <p:txBody>
          <a:bodyPr/>
          <a:lstStyle/>
          <a:p>
            <a:r>
              <a:rPr lang="en-US" dirty="0"/>
              <a:t>Economic Crime (Transparency and Enforcement) Act 2022</a:t>
            </a:r>
            <a:endParaRPr lang="en-GB" dirty="0"/>
          </a:p>
        </p:txBody>
      </p:sp>
      <p:sp>
        <p:nvSpPr>
          <p:cNvPr id="3" name="Content Placeholder 2">
            <a:extLst>
              <a:ext uri="{FF2B5EF4-FFF2-40B4-BE49-F238E27FC236}">
                <a16:creationId xmlns:a16="http://schemas.microsoft.com/office/drawing/2014/main" id="{39010780-CB95-14DA-3628-0900E546EAFE}"/>
              </a:ext>
            </a:extLst>
          </p:cNvPr>
          <p:cNvSpPr>
            <a:spLocks noGrp="1"/>
          </p:cNvSpPr>
          <p:nvPr>
            <p:ph idx="1"/>
          </p:nvPr>
        </p:nvSpPr>
        <p:spPr/>
        <p:txBody>
          <a:bodyPr/>
          <a:lstStyle/>
          <a:p>
            <a:pPr marL="0" indent="0">
              <a:buNone/>
            </a:pPr>
            <a:r>
              <a:rPr lang="en-US" sz="2400" dirty="0"/>
              <a:t>Received Royal Assent on 15 March 2022 and covers three areas:</a:t>
            </a:r>
          </a:p>
          <a:p>
            <a:r>
              <a:rPr lang="en-US" sz="2400" dirty="0"/>
              <a:t>The creation of a register of overseas entities and beneficial owners, backed by criminal sanctions for non-compliance </a:t>
            </a:r>
          </a:p>
          <a:p>
            <a:r>
              <a:rPr lang="en-US" sz="2400" dirty="0"/>
              <a:t> Changes to the legislation on Unexplained Wealth Orders (UWOs). </a:t>
            </a:r>
          </a:p>
          <a:p>
            <a:r>
              <a:rPr lang="en-US" sz="2400" dirty="0"/>
              <a:t> Changes to sanctions legislation. </a:t>
            </a:r>
          </a:p>
          <a:p>
            <a:endParaRPr lang="en-GB" dirty="0"/>
          </a:p>
        </p:txBody>
      </p:sp>
    </p:spTree>
    <p:extLst>
      <p:ext uri="{BB962C8B-B14F-4D97-AF65-F5344CB8AC3E}">
        <p14:creationId xmlns:p14="http://schemas.microsoft.com/office/powerpoint/2010/main" val="389114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C8112-C567-AABE-B619-46E3DC7B64FC}"/>
              </a:ext>
            </a:extLst>
          </p:cNvPr>
          <p:cNvSpPr>
            <a:spLocks noGrp="1"/>
          </p:cNvSpPr>
          <p:nvPr>
            <p:ph type="title"/>
          </p:nvPr>
        </p:nvSpPr>
        <p:spPr/>
        <p:txBody>
          <a:bodyPr/>
          <a:lstStyle/>
          <a:p>
            <a:r>
              <a:rPr lang="en-US" dirty="0"/>
              <a:t>Economic Crime (Transparency and Enforcement) Act 2022</a:t>
            </a:r>
            <a:endParaRPr lang="en-GB" dirty="0"/>
          </a:p>
        </p:txBody>
      </p:sp>
      <p:sp>
        <p:nvSpPr>
          <p:cNvPr id="3" name="Content Placeholder 2">
            <a:extLst>
              <a:ext uri="{FF2B5EF4-FFF2-40B4-BE49-F238E27FC236}">
                <a16:creationId xmlns:a16="http://schemas.microsoft.com/office/drawing/2014/main" id="{34CBE894-A73D-7D0B-4312-AFDAAD519C26}"/>
              </a:ext>
            </a:extLst>
          </p:cNvPr>
          <p:cNvSpPr>
            <a:spLocks noGrp="1"/>
          </p:cNvSpPr>
          <p:nvPr>
            <p:ph idx="1"/>
          </p:nvPr>
        </p:nvSpPr>
        <p:spPr/>
        <p:txBody>
          <a:bodyPr>
            <a:normAutofit/>
          </a:bodyPr>
          <a:lstStyle/>
          <a:p>
            <a:r>
              <a:rPr lang="en-US" dirty="0"/>
              <a:t>Part 1 of the ECA 2022 sets up a register of overseas entities, which includes information about their beneficial owners (sections 3-32).</a:t>
            </a:r>
          </a:p>
          <a:p>
            <a:r>
              <a:rPr lang="en-US" dirty="0"/>
              <a:t>Makes provision designed to compel overseas entities to register if they already own land (and were registered as proprietor at the Land Registry on or after 1 January 1999) or wish to acquire or dispose of land in certain circumstances (sections 33 and 34, and Schedule 3).</a:t>
            </a:r>
          </a:p>
          <a:p>
            <a:r>
              <a:rPr lang="en-US" dirty="0"/>
              <a:t>An "overseas entity" is defined as a legal entity that is governed by the law of a country or territory outside the United Kingdom, including a body corporate, partnership or other entity that is a legal person under the law by which it is governed (section 2).</a:t>
            </a:r>
          </a:p>
          <a:p>
            <a:endParaRPr lang="en-GB" dirty="0"/>
          </a:p>
        </p:txBody>
      </p:sp>
    </p:spTree>
    <p:extLst>
      <p:ext uri="{BB962C8B-B14F-4D97-AF65-F5344CB8AC3E}">
        <p14:creationId xmlns:p14="http://schemas.microsoft.com/office/powerpoint/2010/main" val="414051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874E-F479-F0A4-DC05-833F284F68AE}"/>
              </a:ext>
            </a:extLst>
          </p:cNvPr>
          <p:cNvSpPr>
            <a:spLocks noGrp="1"/>
          </p:cNvSpPr>
          <p:nvPr>
            <p:ph type="title"/>
          </p:nvPr>
        </p:nvSpPr>
        <p:spPr/>
        <p:txBody>
          <a:bodyPr/>
          <a:lstStyle/>
          <a:p>
            <a:r>
              <a:rPr lang="en-US" dirty="0"/>
              <a:t>Economic Crime (Transparency and Enforcement) Act 2022</a:t>
            </a:r>
            <a:endParaRPr lang="en-GB" dirty="0"/>
          </a:p>
        </p:txBody>
      </p:sp>
      <p:sp>
        <p:nvSpPr>
          <p:cNvPr id="3" name="Content Placeholder 2">
            <a:extLst>
              <a:ext uri="{FF2B5EF4-FFF2-40B4-BE49-F238E27FC236}">
                <a16:creationId xmlns:a16="http://schemas.microsoft.com/office/drawing/2014/main" id="{465FB93C-B914-1F51-8788-00CC70DE7C03}"/>
              </a:ext>
            </a:extLst>
          </p:cNvPr>
          <p:cNvSpPr>
            <a:spLocks noGrp="1"/>
          </p:cNvSpPr>
          <p:nvPr>
            <p:ph idx="1"/>
          </p:nvPr>
        </p:nvSpPr>
        <p:spPr/>
        <p:txBody>
          <a:bodyPr>
            <a:normAutofit/>
          </a:bodyPr>
          <a:lstStyle/>
          <a:p>
            <a:pPr marL="0" indent="0">
              <a:buNone/>
            </a:pPr>
            <a:r>
              <a:rPr lang="en-US" sz="2400" dirty="0"/>
              <a:t>The ECA 2022 requires the registrar of companies for England and Wales to establish and keep a register of overseas entities, including:</a:t>
            </a:r>
          </a:p>
          <a:p>
            <a:r>
              <a:rPr lang="en-US" sz="2400" dirty="0"/>
              <a:t>A list of registered overseas entities.</a:t>
            </a:r>
          </a:p>
          <a:p>
            <a:r>
              <a:rPr lang="en-US" sz="2400" dirty="0"/>
              <a:t>Documents delivered to the registrar or regulations made under it, or otherwise in connection with the register.</a:t>
            </a:r>
          </a:p>
          <a:p>
            <a:r>
              <a:rPr lang="en-US" sz="2400" dirty="0"/>
              <a:t>Any other information required to be included in the register or regulations made under it.</a:t>
            </a:r>
          </a:p>
          <a:p>
            <a:pPr marL="0" indent="0">
              <a:buNone/>
            </a:pPr>
            <a:endParaRPr lang="en-GB" dirty="0"/>
          </a:p>
        </p:txBody>
      </p:sp>
    </p:spTree>
    <p:extLst>
      <p:ext uri="{BB962C8B-B14F-4D97-AF65-F5344CB8AC3E}">
        <p14:creationId xmlns:p14="http://schemas.microsoft.com/office/powerpoint/2010/main" val="275862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417C-52B4-24BA-DA8B-1E8045E0C1B6}"/>
              </a:ext>
            </a:extLst>
          </p:cNvPr>
          <p:cNvSpPr>
            <a:spLocks noGrp="1"/>
          </p:cNvSpPr>
          <p:nvPr>
            <p:ph type="title"/>
          </p:nvPr>
        </p:nvSpPr>
        <p:spPr/>
        <p:txBody>
          <a:bodyPr/>
          <a:lstStyle/>
          <a:p>
            <a:r>
              <a:rPr lang="en-US" dirty="0"/>
              <a:t>Economic Crime (Transparency and Enforcement) Act 2022</a:t>
            </a:r>
            <a:endParaRPr lang="en-GB" dirty="0"/>
          </a:p>
        </p:txBody>
      </p:sp>
      <p:sp>
        <p:nvSpPr>
          <p:cNvPr id="3" name="Content Placeholder 2">
            <a:extLst>
              <a:ext uri="{FF2B5EF4-FFF2-40B4-BE49-F238E27FC236}">
                <a16:creationId xmlns:a16="http://schemas.microsoft.com/office/drawing/2014/main" id="{1C8E593C-ED6F-858E-7FDF-CB92458DB8D3}"/>
              </a:ext>
            </a:extLst>
          </p:cNvPr>
          <p:cNvSpPr>
            <a:spLocks noGrp="1"/>
          </p:cNvSpPr>
          <p:nvPr>
            <p:ph idx="1"/>
          </p:nvPr>
        </p:nvSpPr>
        <p:spPr/>
        <p:txBody>
          <a:bodyPr/>
          <a:lstStyle/>
          <a:p>
            <a:pPr marL="0" indent="0">
              <a:buNone/>
            </a:pPr>
            <a:r>
              <a:rPr lang="en-US" sz="2000" dirty="0"/>
              <a:t>The ECA 2002 creates two new criminal offences of making a false statement:</a:t>
            </a:r>
          </a:p>
          <a:p>
            <a:r>
              <a:rPr lang="en-US" sz="2000" dirty="0"/>
              <a:t>It is an offence for a person, without reasonable excuse, to deliver or cause to be delivered to the registrar any document that is misleading, false or deceptive in a material particular, or to make to the registrar any statement that is misleading, false or deceptive in a material particular (section 32(1)).</a:t>
            </a:r>
          </a:p>
          <a:p>
            <a:r>
              <a:rPr lang="en-US" sz="2000" dirty="0"/>
              <a:t>It is an aggravated offence if, when the document or statement is delivered, the person knows that it is misleading, false or deceptive in a material particular (section 32(2)).</a:t>
            </a:r>
          </a:p>
          <a:p>
            <a:endParaRPr lang="en-GB" dirty="0"/>
          </a:p>
        </p:txBody>
      </p:sp>
    </p:spTree>
    <p:extLst>
      <p:ext uri="{BB962C8B-B14F-4D97-AF65-F5344CB8AC3E}">
        <p14:creationId xmlns:p14="http://schemas.microsoft.com/office/powerpoint/2010/main" val="23932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26CE5-04C3-DE32-A5ED-03F286F0EBE7}"/>
              </a:ext>
            </a:extLst>
          </p:cNvPr>
          <p:cNvSpPr>
            <a:spLocks noGrp="1"/>
          </p:cNvSpPr>
          <p:nvPr>
            <p:ph type="title"/>
          </p:nvPr>
        </p:nvSpPr>
        <p:spPr/>
        <p:txBody>
          <a:bodyPr/>
          <a:lstStyle/>
          <a:p>
            <a:r>
              <a:rPr lang="en-GB" dirty="0"/>
              <a:t>Unexplained wealth orders</a:t>
            </a:r>
            <a:br>
              <a:rPr lang="en-GB" dirty="0"/>
            </a:br>
            <a:endParaRPr lang="en-GB" dirty="0"/>
          </a:p>
        </p:txBody>
      </p:sp>
      <p:sp>
        <p:nvSpPr>
          <p:cNvPr id="3" name="Content Placeholder 2">
            <a:extLst>
              <a:ext uri="{FF2B5EF4-FFF2-40B4-BE49-F238E27FC236}">
                <a16:creationId xmlns:a16="http://schemas.microsoft.com/office/drawing/2014/main" id="{D2F474C6-A6ED-77A5-3ED8-82ABDBEA8F9E}"/>
              </a:ext>
            </a:extLst>
          </p:cNvPr>
          <p:cNvSpPr>
            <a:spLocks noGrp="1"/>
          </p:cNvSpPr>
          <p:nvPr>
            <p:ph idx="1"/>
          </p:nvPr>
        </p:nvSpPr>
        <p:spPr/>
        <p:txBody>
          <a:bodyPr>
            <a:normAutofit fontScale="92500" lnSpcReduction="10000"/>
          </a:bodyPr>
          <a:lstStyle/>
          <a:p>
            <a:pPr marL="0" indent="0">
              <a:buNone/>
            </a:pPr>
            <a:r>
              <a:rPr lang="en-US" dirty="0"/>
              <a:t>The Proceeds of Crime Act 2002 (POCA) is amended by the insertion of a section 362A (2A), where:</a:t>
            </a:r>
          </a:p>
          <a:p>
            <a:r>
              <a:rPr lang="en-US" dirty="0"/>
              <a:t>"In a case where the respondent is not an individual, the application may also specify a person who is a responsible officer of the respondent (and a person specified may include a person outside the United Kingdom)." (Section 45, ECA 2022.)</a:t>
            </a:r>
          </a:p>
          <a:p>
            <a:pPr marL="0" indent="0">
              <a:buNone/>
            </a:pPr>
            <a:r>
              <a:rPr lang="en-US" dirty="0"/>
              <a:t>Section 52 of creates provisions to provide limits on costs orders in relation to UWOs, inserting a new section 362U of POCA that the court may not make an order that any costs of proceedings relating to a UWO are payable by an enforcement authority to a respondent unless either of the following apply:</a:t>
            </a:r>
          </a:p>
          <a:p>
            <a:r>
              <a:rPr lang="en-US" dirty="0"/>
              <a:t>The authority acted unreasonably in making or opposing the application to which the proceedings relate, or in supporting or opposing the making of the order to which the proceedings relate.</a:t>
            </a:r>
          </a:p>
          <a:p>
            <a:r>
              <a:rPr lang="en-US" dirty="0"/>
              <a:t>The authority acted dishonestly or improperly in the course of the proceedings.</a:t>
            </a:r>
          </a:p>
        </p:txBody>
      </p:sp>
    </p:spTree>
    <p:extLst>
      <p:ext uri="{BB962C8B-B14F-4D97-AF65-F5344CB8AC3E}">
        <p14:creationId xmlns:p14="http://schemas.microsoft.com/office/powerpoint/2010/main" val="187899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4BA1-BE2A-ABE9-35A9-601509F080C2}"/>
              </a:ext>
            </a:extLst>
          </p:cNvPr>
          <p:cNvSpPr>
            <a:spLocks noGrp="1"/>
          </p:cNvSpPr>
          <p:nvPr>
            <p:ph type="title"/>
          </p:nvPr>
        </p:nvSpPr>
        <p:spPr/>
        <p:txBody>
          <a:bodyPr/>
          <a:lstStyle/>
          <a:p>
            <a:r>
              <a:rPr lang="en-GB" dirty="0"/>
              <a:t>Unexplained wealth orders</a:t>
            </a:r>
          </a:p>
        </p:txBody>
      </p:sp>
      <p:sp>
        <p:nvSpPr>
          <p:cNvPr id="3" name="Content Placeholder 2">
            <a:extLst>
              <a:ext uri="{FF2B5EF4-FFF2-40B4-BE49-F238E27FC236}">
                <a16:creationId xmlns:a16="http://schemas.microsoft.com/office/drawing/2014/main" id="{CCC7CF06-19E4-0607-955D-11A6934EE007}"/>
              </a:ext>
            </a:extLst>
          </p:cNvPr>
          <p:cNvSpPr>
            <a:spLocks noGrp="1"/>
          </p:cNvSpPr>
          <p:nvPr>
            <p:ph idx="1"/>
          </p:nvPr>
        </p:nvSpPr>
        <p:spPr/>
        <p:txBody>
          <a:bodyPr/>
          <a:lstStyle/>
          <a:p>
            <a:pPr marL="0" indent="0">
              <a:buNone/>
            </a:pPr>
            <a:r>
              <a:rPr lang="nb-NO" i="1" dirty="0"/>
              <a:t>NCA v Baker [2020] EWHC 822 (Admin) </a:t>
            </a:r>
            <a:r>
              <a:rPr lang="nb-NO" dirty="0"/>
              <a:t>– paragraph 97:</a:t>
            </a:r>
          </a:p>
          <a:p>
            <a:r>
              <a:rPr lang="en-US" dirty="0"/>
              <a:t>"The use of complex offshore corporate structures or trusts is not, without more, a ground for believing that they have been set up, or are being used, for wrongful purposes, such as money laundering. There are lawful reasons – privacy, security, tax mitigation - why very wealthy people invest their capital in complex offshore corporate structures or trusts. Of course, such structures may also be used to disguise money laundering, but there must be some additional evidential basis for such a belief, going beyond the complex structures used."</a:t>
            </a:r>
            <a:endParaRPr lang="en-GB" dirty="0"/>
          </a:p>
        </p:txBody>
      </p:sp>
    </p:spTree>
    <p:extLst>
      <p:ext uri="{BB962C8B-B14F-4D97-AF65-F5344CB8AC3E}">
        <p14:creationId xmlns:p14="http://schemas.microsoft.com/office/powerpoint/2010/main" val="85052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9FD84-3F68-146E-1FC8-83C5D154B736}"/>
              </a:ext>
            </a:extLst>
          </p:cNvPr>
          <p:cNvSpPr>
            <a:spLocks noGrp="1"/>
          </p:cNvSpPr>
          <p:nvPr>
            <p:ph type="title"/>
          </p:nvPr>
        </p:nvSpPr>
        <p:spPr/>
        <p:txBody>
          <a:bodyPr/>
          <a:lstStyle/>
          <a:p>
            <a:r>
              <a:rPr lang="en-GB" dirty="0"/>
              <a:t>Sanctions</a:t>
            </a:r>
          </a:p>
        </p:txBody>
      </p:sp>
      <p:sp>
        <p:nvSpPr>
          <p:cNvPr id="3" name="Content Placeholder 2">
            <a:extLst>
              <a:ext uri="{FF2B5EF4-FFF2-40B4-BE49-F238E27FC236}">
                <a16:creationId xmlns:a16="http://schemas.microsoft.com/office/drawing/2014/main" id="{5FBC4C2A-EF1B-ABFE-619F-F79A3FDACE76}"/>
              </a:ext>
            </a:extLst>
          </p:cNvPr>
          <p:cNvSpPr>
            <a:spLocks noGrp="1"/>
          </p:cNvSpPr>
          <p:nvPr>
            <p:ph idx="1"/>
          </p:nvPr>
        </p:nvSpPr>
        <p:spPr/>
        <p:txBody>
          <a:bodyPr>
            <a:normAutofit/>
          </a:bodyPr>
          <a:lstStyle/>
          <a:p>
            <a:r>
              <a:rPr lang="en-US" dirty="0"/>
              <a:t>Amends section 149 of the Policing and Crime Act 2017 to enable the Treasury to publish reports in cases where a monetary penalty has not been imposed and the Treasury is satisfied, on the balance of probabilities, that a person has breached a prohibition, or failed to comply with an obligation, that is imposed by or under financial sanctions legislation (section 56).</a:t>
            </a:r>
          </a:p>
          <a:p>
            <a:r>
              <a:rPr lang="en-US" dirty="0"/>
              <a:t>Amends the Sanctions and Money Laundering Act 2018 (SAMLA) by creating a "two tier" designation system: standard and urgent. The urgent designations are designed to make the process of imposing sanctions more efficient and to permit the UK to adopt sanctions imposed by the USA, the EU and other countries (section 59).</a:t>
            </a:r>
          </a:p>
          <a:p>
            <a:endParaRPr lang="en-GB" dirty="0"/>
          </a:p>
        </p:txBody>
      </p:sp>
    </p:spTree>
    <p:extLst>
      <p:ext uri="{BB962C8B-B14F-4D97-AF65-F5344CB8AC3E}">
        <p14:creationId xmlns:p14="http://schemas.microsoft.com/office/powerpoint/2010/main" val="27396400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396</TotalTime>
  <Words>1338</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What’s new in economic crime and asset recovery?</vt:lpstr>
      <vt:lpstr>Introduction</vt:lpstr>
      <vt:lpstr>Economic Crime (Transparency and Enforcement) Act 2022</vt:lpstr>
      <vt:lpstr>Economic Crime (Transparency and Enforcement) Act 2022</vt:lpstr>
      <vt:lpstr>Economic Crime (Transparency and Enforcement) Act 2022</vt:lpstr>
      <vt:lpstr>Economic Crime (Transparency and Enforcement) Act 2022</vt:lpstr>
      <vt:lpstr>Unexplained wealth orders </vt:lpstr>
      <vt:lpstr>Unexplained wealth orders</vt:lpstr>
      <vt:lpstr>Sanctions</vt:lpstr>
      <vt:lpstr>Economic Crime and Corporate Transparency Bill</vt:lpstr>
      <vt:lpstr>Companies House reform</vt:lpstr>
      <vt:lpstr>Reforms to defence against money laundering (DAML) SARs</vt:lpstr>
      <vt:lpstr>Investigation Powers </vt:lpstr>
      <vt:lpstr>Failure to prevent?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economic crime and asset recovery?</dc:title>
  <dc:creator>Bacon, David (TR Product)</dc:creator>
  <cp:lastModifiedBy>Bacon, David (TR Product)</cp:lastModifiedBy>
  <cp:revision>3</cp:revision>
  <dcterms:created xsi:type="dcterms:W3CDTF">2022-12-05T07:56:00Z</dcterms:created>
  <dcterms:modified xsi:type="dcterms:W3CDTF">2022-12-05T14:32:50Z</dcterms:modified>
</cp:coreProperties>
</file>